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7" r:id="rId2"/>
    <p:sldId id="263" r:id="rId3"/>
    <p:sldId id="264" r:id="rId4"/>
    <p:sldId id="265" r:id="rId5"/>
    <p:sldId id="266" r:id="rId6"/>
    <p:sldId id="267" r:id="rId7"/>
    <p:sldId id="268" r:id="rId8"/>
    <p:sldId id="258" r:id="rId9"/>
    <p:sldId id="259" r:id="rId10"/>
    <p:sldId id="260" r:id="rId11"/>
    <p:sldId id="262" r:id="rId12"/>
    <p:sldId id="269" r:id="rId13"/>
    <p:sldId id="270" r:id="rId14"/>
    <p:sldId id="271" r:id="rId15"/>
    <p:sldId id="272" r:id="rId16"/>
    <p:sldId id="277" r:id="rId17"/>
    <p:sldId id="276" r:id="rId18"/>
    <p:sldId id="273" r:id="rId19"/>
    <p:sldId id="274" r:id="rId20"/>
    <p:sldId id="275" r:id="rId21"/>
    <p:sldId id="278" r:id="rId22"/>
    <p:sldId id="279" r:id="rId23"/>
  </p:sldIdLst>
  <p:sldSz cx="9144000" cy="5143500" type="screen16x9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4" autoAdjust="0"/>
    <p:restoredTop sz="85499" autoAdjust="0"/>
  </p:normalViewPr>
  <p:slideViewPr>
    <p:cSldViewPr>
      <p:cViewPr varScale="1">
        <p:scale>
          <a:sx n="133" d="100"/>
          <a:sy n="133" d="100"/>
        </p:scale>
        <p:origin x="-1098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g"/><Relationship Id="rId4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jp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208633-6A8D-4F5D-9D5E-1578322D7248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F03647-973E-4D7E-92F4-2A1A692E5F28}">
      <dgm:prSet phldrT="[Текст]" custT="1"/>
      <dgm:spPr/>
      <dgm:t>
        <a:bodyPr vert="vert270"/>
        <a:lstStyle/>
        <a:p>
          <a:pPr algn="ctr"/>
          <a:r>
            <a:rPr lang="ru-RU" sz="2000" dirty="0" smtClean="0"/>
            <a:t>Система </a:t>
          </a:r>
        </a:p>
        <a:p>
          <a:pPr algn="ctr"/>
          <a:r>
            <a:rPr lang="ru-RU" sz="2000" dirty="0" smtClean="0"/>
            <a:t>наставничества </a:t>
          </a:r>
          <a:endParaRPr lang="ru-RU" sz="2000" dirty="0"/>
        </a:p>
      </dgm:t>
    </dgm:pt>
    <dgm:pt modelId="{188045AE-4DC4-469A-B1CC-3608E88DC02F}" type="parTrans" cxnId="{D63FF990-6704-42C5-A82A-8FDB59CD4DD6}">
      <dgm:prSet/>
      <dgm:spPr/>
      <dgm:t>
        <a:bodyPr/>
        <a:lstStyle/>
        <a:p>
          <a:endParaRPr lang="ru-RU"/>
        </a:p>
      </dgm:t>
    </dgm:pt>
    <dgm:pt modelId="{E5485080-0DF5-47C3-99FC-6319432FEB24}" type="sibTrans" cxnId="{D63FF990-6704-42C5-A82A-8FDB59CD4DD6}">
      <dgm:prSet/>
      <dgm:spPr/>
      <dgm:t>
        <a:bodyPr/>
        <a:lstStyle/>
        <a:p>
          <a:endParaRPr lang="ru-RU"/>
        </a:p>
      </dgm:t>
    </dgm:pt>
    <dgm:pt modelId="{CAA3AF85-0A92-4038-9E1E-B31752B6CAAB}">
      <dgm:prSet phldrT="[Текст]" custT="1"/>
      <dgm:spPr/>
      <dgm:t>
        <a:bodyPr/>
        <a:lstStyle/>
        <a:p>
          <a:r>
            <a:rPr lang="ru-RU" sz="2000" dirty="0" smtClean="0"/>
            <a:t>Условия</a:t>
          </a:r>
          <a:endParaRPr lang="ru-RU" sz="2000" dirty="0"/>
        </a:p>
      </dgm:t>
    </dgm:pt>
    <dgm:pt modelId="{AF698474-4063-4895-B724-671A80A3592B}" type="parTrans" cxnId="{D1873C0C-3636-472F-97B0-9714AEB3316C}">
      <dgm:prSet/>
      <dgm:spPr/>
      <dgm:t>
        <a:bodyPr/>
        <a:lstStyle/>
        <a:p>
          <a:endParaRPr lang="ru-RU"/>
        </a:p>
      </dgm:t>
    </dgm:pt>
    <dgm:pt modelId="{A5040DEC-3207-4BAE-9900-25C3EFA6C18B}" type="sibTrans" cxnId="{D1873C0C-3636-472F-97B0-9714AEB3316C}">
      <dgm:prSet/>
      <dgm:spPr/>
      <dgm:t>
        <a:bodyPr/>
        <a:lstStyle/>
        <a:p>
          <a:endParaRPr lang="ru-RU"/>
        </a:p>
      </dgm:t>
    </dgm:pt>
    <dgm:pt modelId="{7FBFC97F-2D40-42EF-AB12-BA5123F2276D}">
      <dgm:prSet phldrT="[Текст]" custT="1"/>
      <dgm:spPr/>
      <dgm:t>
        <a:bodyPr/>
        <a:lstStyle/>
        <a:p>
          <a:r>
            <a:rPr lang="ru-RU" sz="2000" dirty="0" smtClean="0"/>
            <a:t>Ресурсы</a:t>
          </a:r>
          <a:endParaRPr lang="ru-RU" sz="2000" dirty="0"/>
        </a:p>
      </dgm:t>
    </dgm:pt>
    <dgm:pt modelId="{928FE6F5-BF0A-499D-96DD-65A013DBFF8A}" type="parTrans" cxnId="{7D842753-6653-4A0C-86FB-1439D45D9FD6}">
      <dgm:prSet/>
      <dgm:spPr/>
      <dgm:t>
        <a:bodyPr/>
        <a:lstStyle/>
        <a:p>
          <a:endParaRPr lang="ru-RU"/>
        </a:p>
      </dgm:t>
    </dgm:pt>
    <dgm:pt modelId="{27AF1251-C745-4B34-972F-FE892ADA7CCC}" type="sibTrans" cxnId="{7D842753-6653-4A0C-86FB-1439D45D9FD6}">
      <dgm:prSet/>
      <dgm:spPr/>
      <dgm:t>
        <a:bodyPr/>
        <a:lstStyle/>
        <a:p>
          <a:endParaRPr lang="ru-RU"/>
        </a:p>
      </dgm:t>
    </dgm:pt>
    <dgm:pt modelId="{3BD49195-D5B6-4A73-B82F-987B5D51043D}">
      <dgm:prSet phldrT="[Текст]" custT="1"/>
      <dgm:spPr/>
      <dgm:t>
        <a:bodyPr/>
        <a:lstStyle/>
        <a:p>
          <a:r>
            <a:rPr lang="ru-RU" sz="2000" dirty="0" smtClean="0"/>
            <a:t>Процессы</a:t>
          </a:r>
        </a:p>
      </dgm:t>
    </dgm:pt>
    <dgm:pt modelId="{7172EC4F-6FE2-4C3C-A10C-88603028F941}" type="parTrans" cxnId="{1CCC074F-60CD-4B84-995F-C433099C9568}">
      <dgm:prSet/>
      <dgm:spPr/>
      <dgm:t>
        <a:bodyPr/>
        <a:lstStyle/>
        <a:p>
          <a:endParaRPr lang="ru-RU"/>
        </a:p>
      </dgm:t>
    </dgm:pt>
    <dgm:pt modelId="{436D8EE5-2EF8-4665-8E0B-4D79E429DC76}" type="sibTrans" cxnId="{1CCC074F-60CD-4B84-995F-C433099C9568}">
      <dgm:prSet/>
      <dgm:spPr/>
      <dgm:t>
        <a:bodyPr/>
        <a:lstStyle/>
        <a:p>
          <a:endParaRPr lang="ru-RU"/>
        </a:p>
      </dgm:t>
    </dgm:pt>
    <dgm:pt modelId="{E0D0ACF7-757C-4E39-8450-364A6709F463}">
      <dgm:prSet custT="1"/>
      <dgm:spPr/>
      <dgm:t>
        <a:bodyPr/>
        <a:lstStyle/>
        <a:p>
          <a:r>
            <a:rPr lang="ru-RU" sz="2000" dirty="0" smtClean="0"/>
            <a:t>Механизмы</a:t>
          </a:r>
          <a:endParaRPr lang="ru-RU" sz="2000" dirty="0"/>
        </a:p>
      </dgm:t>
    </dgm:pt>
    <dgm:pt modelId="{A7601723-CC6D-48C8-871B-5C19590E9644}" type="parTrans" cxnId="{FE6B2DB1-6A53-48C2-87E5-EE6423855E24}">
      <dgm:prSet/>
      <dgm:spPr/>
      <dgm:t>
        <a:bodyPr/>
        <a:lstStyle/>
        <a:p>
          <a:endParaRPr lang="ru-RU"/>
        </a:p>
      </dgm:t>
    </dgm:pt>
    <dgm:pt modelId="{7BECA6D4-B371-4689-907D-DC727C41BFE9}" type="sibTrans" cxnId="{FE6B2DB1-6A53-48C2-87E5-EE6423855E24}">
      <dgm:prSet/>
      <dgm:spPr/>
      <dgm:t>
        <a:bodyPr/>
        <a:lstStyle/>
        <a:p>
          <a:endParaRPr lang="ru-RU"/>
        </a:p>
      </dgm:t>
    </dgm:pt>
    <dgm:pt modelId="{55D7DF6B-D1E5-4409-BFCD-3E4956B5A789}">
      <dgm:prSet custT="1"/>
      <dgm:spPr/>
      <dgm:t>
        <a:bodyPr/>
        <a:lstStyle/>
        <a:p>
          <a:r>
            <a:rPr lang="ru-RU" sz="2000" dirty="0" smtClean="0"/>
            <a:t>Инструменты</a:t>
          </a:r>
          <a:endParaRPr lang="ru-RU" sz="2000" dirty="0"/>
        </a:p>
      </dgm:t>
    </dgm:pt>
    <dgm:pt modelId="{0BF5C408-23A6-4C3D-A949-0277A67E83E7}" type="parTrans" cxnId="{564565E3-E509-4112-BA60-6B43B576D9BA}">
      <dgm:prSet/>
      <dgm:spPr/>
      <dgm:t>
        <a:bodyPr/>
        <a:lstStyle/>
        <a:p>
          <a:endParaRPr lang="ru-RU"/>
        </a:p>
      </dgm:t>
    </dgm:pt>
    <dgm:pt modelId="{5AB7EA5F-D00D-48D6-B4CC-276333E0DED7}" type="sibTrans" cxnId="{564565E3-E509-4112-BA60-6B43B576D9BA}">
      <dgm:prSet/>
      <dgm:spPr/>
      <dgm:t>
        <a:bodyPr/>
        <a:lstStyle/>
        <a:p>
          <a:endParaRPr lang="ru-RU"/>
        </a:p>
      </dgm:t>
    </dgm:pt>
    <dgm:pt modelId="{62801F33-BC29-42EF-AB99-6A04264BA187}" type="pres">
      <dgm:prSet presAssocID="{3E208633-6A8D-4F5D-9D5E-1578322D724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86C284A-3D2E-4B68-B8B9-13D1A488D2E0}" type="pres">
      <dgm:prSet presAssocID="{32F03647-973E-4D7E-92F4-2A1A692E5F28}" presName="thickLine" presStyleLbl="alignNode1" presStyleIdx="0" presStyleCnt="1"/>
      <dgm:spPr/>
    </dgm:pt>
    <dgm:pt modelId="{43C70986-A793-4CDF-8563-63DC469F1959}" type="pres">
      <dgm:prSet presAssocID="{32F03647-973E-4D7E-92F4-2A1A692E5F28}" presName="horz1" presStyleCnt="0"/>
      <dgm:spPr/>
    </dgm:pt>
    <dgm:pt modelId="{0B6EA455-C37A-40A4-BFCD-FB7DA33AE2AB}" type="pres">
      <dgm:prSet presAssocID="{32F03647-973E-4D7E-92F4-2A1A692E5F28}" presName="tx1" presStyleLbl="revTx" presStyleIdx="0" presStyleCnt="6" custScaleX="189109"/>
      <dgm:spPr/>
      <dgm:t>
        <a:bodyPr/>
        <a:lstStyle/>
        <a:p>
          <a:endParaRPr lang="ru-RU"/>
        </a:p>
      </dgm:t>
    </dgm:pt>
    <dgm:pt modelId="{7ED5748B-50A9-4A70-8B56-9A0E5AFC144C}" type="pres">
      <dgm:prSet presAssocID="{32F03647-973E-4D7E-92F4-2A1A692E5F28}" presName="vert1" presStyleCnt="0"/>
      <dgm:spPr/>
    </dgm:pt>
    <dgm:pt modelId="{E7211FEB-C4A1-4A1A-A697-F14CC68470BE}" type="pres">
      <dgm:prSet presAssocID="{CAA3AF85-0A92-4038-9E1E-B31752B6CAAB}" presName="vertSpace2a" presStyleCnt="0"/>
      <dgm:spPr/>
    </dgm:pt>
    <dgm:pt modelId="{8BC88E1D-3B45-47D1-9E8C-43EAC5DFCD86}" type="pres">
      <dgm:prSet presAssocID="{CAA3AF85-0A92-4038-9E1E-B31752B6CAAB}" presName="horz2" presStyleCnt="0"/>
      <dgm:spPr/>
    </dgm:pt>
    <dgm:pt modelId="{18B6ABB3-3BEF-4AB9-805D-2B6D4A80DF71}" type="pres">
      <dgm:prSet presAssocID="{CAA3AF85-0A92-4038-9E1E-B31752B6CAAB}" presName="horzSpace2" presStyleCnt="0"/>
      <dgm:spPr/>
    </dgm:pt>
    <dgm:pt modelId="{E79971CF-DA5F-4E9B-9463-B82A91EF78EC}" type="pres">
      <dgm:prSet presAssocID="{CAA3AF85-0A92-4038-9E1E-B31752B6CAAB}" presName="tx2" presStyleLbl="revTx" presStyleIdx="1" presStyleCnt="6"/>
      <dgm:spPr/>
      <dgm:t>
        <a:bodyPr/>
        <a:lstStyle/>
        <a:p>
          <a:endParaRPr lang="ru-RU"/>
        </a:p>
      </dgm:t>
    </dgm:pt>
    <dgm:pt modelId="{A9591D7E-9FB2-412E-8788-EA3B434138F9}" type="pres">
      <dgm:prSet presAssocID="{CAA3AF85-0A92-4038-9E1E-B31752B6CAAB}" presName="vert2" presStyleCnt="0"/>
      <dgm:spPr/>
    </dgm:pt>
    <dgm:pt modelId="{F348C53E-47F2-4AB3-889B-1FFB1EB55123}" type="pres">
      <dgm:prSet presAssocID="{CAA3AF85-0A92-4038-9E1E-B31752B6CAAB}" presName="thinLine2b" presStyleLbl="callout" presStyleIdx="0" presStyleCnt="5"/>
      <dgm:spPr/>
    </dgm:pt>
    <dgm:pt modelId="{F4A2A507-3F0E-4BB8-9B5F-FBBE9DE1C463}" type="pres">
      <dgm:prSet presAssocID="{CAA3AF85-0A92-4038-9E1E-B31752B6CAAB}" presName="vertSpace2b" presStyleCnt="0"/>
      <dgm:spPr/>
    </dgm:pt>
    <dgm:pt modelId="{692EFC79-69DA-429D-AA4A-35211E044715}" type="pres">
      <dgm:prSet presAssocID="{7FBFC97F-2D40-42EF-AB12-BA5123F2276D}" presName="horz2" presStyleCnt="0"/>
      <dgm:spPr/>
    </dgm:pt>
    <dgm:pt modelId="{CD993F28-F5C7-4C5E-894D-E80D00AFCA0C}" type="pres">
      <dgm:prSet presAssocID="{7FBFC97F-2D40-42EF-AB12-BA5123F2276D}" presName="horzSpace2" presStyleCnt="0"/>
      <dgm:spPr/>
    </dgm:pt>
    <dgm:pt modelId="{22FC765F-9D31-44A6-908F-3F0153C9EBF6}" type="pres">
      <dgm:prSet presAssocID="{7FBFC97F-2D40-42EF-AB12-BA5123F2276D}" presName="tx2" presStyleLbl="revTx" presStyleIdx="2" presStyleCnt="6"/>
      <dgm:spPr/>
      <dgm:t>
        <a:bodyPr/>
        <a:lstStyle/>
        <a:p>
          <a:endParaRPr lang="ru-RU"/>
        </a:p>
      </dgm:t>
    </dgm:pt>
    <dgm:pt modelId="{35FF6713-3C8F-449F-AD12-45EC3E92C225}" type="pres">
      <dgm:prSet presAssocID="{7FBFC97F-2D40-42EF-AB12-BA5123F2276D}" presName="vert2" presStyleCnt="0"/>
      <dgm:spPr/>
    </dgm:pt>
    <dgm:pt modelId="{8E96B8AC-0526-44E4-B710-1A8E99D051C5}" type="pres">
      <dgm:prSet presAssocID="{7FBFC97F-2D40-42EF-AB12-BA5123F2276D}" presName="thinLine2b" presStyleLbl="callout" presStyleIdx="1" presStyleCnt="5"/>
      <dgm:spPr/>
    </dgm:pt>
    <dgm:pt modelId="{F5FC343B-B333-457B-B997-535D83664DD4}" type="pres">
      <dgm:prSet presAssocID="{7FBFC97F-2D40-42EF-AB12-BA5123F2276D}" presName="vertSpace2b" presStyleCnt="0"/>
      <dgm:spPr/>
    </dgm:pt>
    <dgm:pt modelId="{E2CE3CB9-D4A9-4C47-816F-6265DA5EAAEC}" type="pres">
      <dgm:prSet presAssocID="{3BD49195-D5B6-4A73-B82F-987B5D51043D}" presName="horz2" presStyleCnt="0"/>
      <dgm:spPr/>
    </dgm:pt>
    <dgm:pt modelId="{C1F1311C-D816-4C0E-BDC1-62651CD2646C}" type="pres">
      <dgm:prSet presAssocID="{3BD49195-D5B6-4A73-B82F-987B5D51043D}" presName="horzSpace2" presStyleCnt="0"/>
      <dgm:spPr/>
    </dgm:pt>
    <dgm:pt modelId="{2EC87FBC-E663-4353-BD2D-76748E9B5711}" type="pres">
      <dgm:prSet presAssocID="{3BD49195-D5B6-4A73-B82F-987B5D51043D}" presName="tx2" presStyleLbl="revTx" presStyleIdx="3" presStyleCnt="6"/>
      <dgm:spPr/>
      <dgm:t>
        <a:bodyPr/>
        <a:lstStyle/>
        <a:p>
          <a:endParaRPr lang="ru-RU"/>
        </a:p>
      </dgm:t>
    </dgm:pt>
    <dgm:pt modelId="{43F6E2E1-DA95-415D-89C6-1E05AD5D8D09}" type="pres">
      <dgm:prSet presAssocID="{3BD49195-D5B6-4A73-B82F-987B5D51043D}" presName="vert2" presStyleCnt="0"/>
      <dgm:spPr/>
    </dgm:pt>
    <dgm:pt modelId="{5FAE0016-9FE1-4182-AB7E-5A509390E752}" type="pres">
      <dgm:prSet presAssocID="{3BD49195-D5B6-4A73-B82F-987B5D51043D}" presName="thinLine2b" presStyleLbl="callout" presStyleIdx="2" presStyleCnt="5"/>
      <dgm:spPr/>
    </dgm:pt>
    <dgm:pt modelId="{EA990D1E-DFF9-4C14-ACB8-436D68194A29}" type="pres">
      <dgm:prSet presAssocID="{3BD49195-D5B6-4A73-B82F-987B5D51043D}" presName="vertSpace2b" presStyleCnt="0"/>
      <dgm:spPr/>
    </dgm:pt>
    <dgm:pt modelId="{14CA9FE2-2648-483E-91B4-F33428C07B7A}" type="pres">
      <dgm:prSet presAssocID="{E0D0ACF7-757C-4E39-8450-364A6709F463}" presName="horz2" presStyleCnt="0"/>
      <dgm:spPr/>
    </dgm:pt>
    <dgm:pt modelId="{B84E07EA-9CAF-4168-A241-D78CDBC5E00D}" type="pres">
      <dgm:prSet presAssocID="{E0D0ACF7-757C-4E39-8450-364A6709F463}" presName="horzSpace2" presStyleCnt="0"/>
      <dgm:spPr/>
    </dgm:pt>
    <dgm:pt modelId="{1FBB7F68-E585-4B6A-ABBF-51460E3E2704}" type="pres">
      <dgm:prSet presAssocID="{E0D0ACF7-757C-4E39-8450-364A6709F463}" presName="tx2" presStyleLbl="revTx" presStyleIdx="4" presStyleCnt="6"/>
      <dgm:spPr/>
      <dgm:t>
        <a:bodyPr/>
        <a:lstStyle/>
        <a:p>
          <a:endParaRPr lang="ru-RU"/>
        </a:p>
      </dgm:t>
    </dgm:pt>
    <dgm:pt modelId="{E76E39A4-2D04-4F98-8669-D432B3F4C46C}" type="pres">
      <dgm:prSet presAssocID="{E0D0ACF7-757C-4E39-8450-364A6709F463}" presName="vert2" presStyleCnt="0"/>
      <dgm:spPr/>
    </dgm:pt>
    <dgm:pt modelId="{0AB7928B-7C00-49B6-8625-FF5609949974}" type="pres">
      <dgm:prSet presAssocID="{E0D0ACF7-757C-4E39-8450-364A6709F463}" presName="thinLine2b" presStyleLbl="callout" presStyleIdx="3" presStyleCnt="5"/>
      <dgm:spPr/>
    </dgm:pt>
    <dgm:pt modelId="{1B119444-DBD0-4B49-A0CE-2FC3A2C8CAED}" type="pres">
      <dgm:prSet presAssocID="{E0D0ACF7-757C-4E39-8450-364A6709F463}" presName="vertSpace2b" presStyleCnt="0"/>
      <dgm:spPr/>
    </dgm:pt>
    <dgm:pt modelId="{786028A2-2EA8-4499-8CB9-FFCF67C2D639}" type="pres">
      <dgm:prSet presAssocID="{55D7DF6B-D1E5-4409-BFCD-3E4956B5A789}" presName="horz2" presStyleCnt="0"/>
      <dgm:spPr/>
    </dgm:pt>
    <dgm:pt modelId="{5E2DC668-691F-4FAB-84AB-B5241BBCD662}" type="pres">
      <dgm:prSet presAssocID="{55D7DF6B-D1E5-4409-BFCD-3E4956B5A789}" presName="horzSpace2" presStyleCnt="0"/>
      <dgm:spPr/>
    </dgm:pt>
    <dgm:pt modelId="{51D72379-4E4C-4FBE-BBF1-F84DF3FB8B98}" type="pres">
      <dgm:prSet presAssocID="{55D7DF6B-D1E5-4409-BFCD-3E4956B5A789}" presName="tx2" presStyleLbl="revTx" presStyleIdx="5" presStyleCnt="6"/>
      <dgm:spPr/>
      <dgm:t>
        <a:bodyPr/>
        <a:lstStyle/>
        <a:p>
          <a:endParaRPr lang="ru-RU"/>
        </a:p>
      </dgm:t>
    </dgm:pt>
    <dgm:pt modelId="{C256C06D-11B7-4BCF-BE9A-3CF79D571D32}" type="pres">
      <dgm:prSet presAssocID="{55D7DF6B-D1E5-4409-BFCD-3E4956B5A789}" presName="vert2" presStyleCnt="0"/>
      <dgm:spPr/>
    </dgm:pt>
    <dgm:pt modelId="{5A005F04-48C9-4850-95BA-F02B1AA31432}" type="pres">
      <dgm:prSet presAssocID="{55D7DF6B-D1E5-4409-BFCD-3E4956B5A789}" presName="thinLine2b" presStyleLbl="callout" presStyleIdx="4" presStyleCnt="5"/>
      <dgm:spPr/>
    </dgm:pt>
    <dgm:pt modelId="{C97DADF6-5453-483D-A28F-8F74E138F24B}" type="pres">
      <dgm:prSet presAssocID="{55D7DF6B-D1E5-4409-BFCD-3E4956B5A789}" presName="vertSpace2b" presStyleCnt="0"/>
      <dgm:spPr/>
    </dgm:pt>
  </dgm:ptLst>
  <dgm:cxnLst>
    <dgm:cxn modelId="{FF8BD2BD-4D0C-49D3-B9A2-541C260AB4E8}" type="presOf" srcId="{7FBFC97F-2D40-42EF-AB12-BA5123F2276D}" destId="{22FC765F-9D31-44A6-908F-3F0153C9EBF6}" srcOrd="0" destOrd="0" presId="urn:microsoft.com/office/officeart/2008/layout/LinedList"/>
    <dgm:cxn modelId="{E32CA232-7B16-4BD5-A220-A62263C7FEBB}" type="presOf" srcId="{3E208633-6A8D-4F5D-9D5E-1578322D7248}" destId="{62801F33-BC29-42EF-AB99-6A04264BA187}" srcOrd="0" destOrd="0" presId="urn:microsoft.com/office/officeart/2008/layout/LinedList"/>
    <dgm:cxn modelId="{7A35AC08-A6F2-498E-AC6C-CEE8A131184C}" type="presOf" srcId="{3BD49195-D5B6-4A73-B82F-987B5D51043D}" destId="{2EC87FBC-E663-4353-BD2D-76748E9B5711}" srcOrd="0" destOrd="0" presId="urn:microsoft.com/office/officeart/2008/layout/LinedList"/>
    <dgm:cxn modelId="{D63FF990-6704-42C5-A82A-8FDB59CD4DD6}" srcId="{3E208633-6A8D-4F5D-9D5E-1578322D7248}" destId="{32F03647-973E-4D7E-92F4-2A1A692E5F28}" srcOrd="0" destOrd="0" parTransId="{188045AE-4DC4-469A-B1CC-3608E88DC02F}" sibTransId="{E5485080-0DF5-47C3-99FC-6319432FEB24}"/>
    <dgm:cxn modelId="{9CC526B4-1AF9-4CAC-9727-204CAC3B25F6}" type="presOf" srcId="{32F03647-973E-4D7E-92F4-2A1A692E5F28}" destId="{0B6EA455-C37A-40A4-BFCD-FB7DA33AE2AB}" srcOrd="0" destOrd="0" presId="urn:microsoft.com/office/officeart/2008/layout/LinedList"/>
    <dgm:cxn modelId="{7D842753-6653-4A0C-86FB-1439D45D9FD6}" srcId="{32F03647-973E-4D7E-92F4-2A1A692E5F28}" destId="{7FBFC97F-2D40-42EF-AB12-BA5123F2276D}" srcOrd="1" destOrd="0" parTransId="{928FE6F5-BF0A-499D-96DD-65A013DBFF8A}" sibTransId="{27AF1251-C745-4B34-972F-FE892ADA7CCC}"/>
    <dgm:cxn modelId="{564565E3-E509-4112-BA60-6B43B576D9BA}" srcId="{32F03647-973E-4D7E-92F4-2A1A692E5F28}" destId="{55D7DF6B-D1E5-4409-BFCD-3E4956B5A789}" srcOrd="4" destOrd="0" parTransId="{0BF5C408-23A6-4C3D-A949-0277A67E83E7}" sibTransId="{5AB7EA5F-D00D-48D6-B4CC-276333E0DED7}"/>
    <dgm:cxn modelId="{D64B698B-223B-480F-9B28-588A062A5A13}" type="presOf" srcId="{E0D0ACF7-757C-4E39-8450-364A6709F463}" destId="{1FBB7F68-E585-4B6A-ABBF-51460E3E2704}" srcOrd="0" destOrd="0" presId="urn:microsoft.com/office/officeart/2008/layout/LinedList"/>
    <dgm:cxn modelId="{50BC140F-B93A-4FF3-B5B4-98C732F62D92}" type="presOf" srcId="{55D7DF6B-D1E5-4409-BFCD-3E4956B5A789}" destId="{51D72379-4E4C-4FBE-BBF1-F84DF3FB8B98}" srcOrd="0" destOrd="0" presId="urn:microsoft.com/office/officeart/2008/layout/LinedList"/>
    <dgm:cxn modelId="{FE6B2DB1-6A53-48C2-87E5-EE6423855E24}" srcId="{32F03647-973E-4D7E-92F4-2A1A692E5F28}" destId="{E0D0ACF7-757C-4E39-8450-364A6709F463}" srcOrd="3" destOrd="0" parTransId="{A7601723-CC6D-48C8-871B-5C19590E9644}" sibTransId="{7BECA6D4-B371-4689-907D-DC727C41BFE9}"/>
    <dgm:cxn modelId="{1CCC074F-60CD-4B84-995F-C433099C9568}" srcId="{32F03647-973E-4D7E-92F4-2A1A692E5F28}" destId="{3BD49195-D5B6-4A73-B82F-987B5D51043D}" srcOrd="2" destOrd="0" parTransId="{7172EC4F-6FE2-4C3C-A10C-88603028F941}" sibTransId="{436D8EE5-2EF8-4665-8E0B-4D79E429DC76}"/>
    <dgm:cxn modelId="{AF8DDC35-DCA6-44ED-8D51-0681A3D84887}" type="presOf" srcId="{CAA3AF85-0A92-4038-9E1E-B31752B6CAAB}" destId="{E79971CF-DA5F-4E9B-9463-B82A91EF78EC}" srcOrd="0" destOrd="0" presId="urn:microsoft.com/office/officeart/2008/layout/LinedList"/>
    <dgm:cxn modelId="{D1873C0C-3636-472F-97B0-9714AEB3316C}" srcId="{32F03647-973E-4D7E-92F4-2A1A692E5F28}" destId="{CAA3AF85-0A92-4038-9E1E-B31752B6CAAB}" srcOrd="0" destOrd="0" parTransId="{AF698474-4063-4895-B724-671A80A3592B}" sibTransId="{A5040DEC-3207-4BAE-9900-25C3EFA6C18B}"/>
    <dgm:cxn modelId="{BFC076A5-6C59-4CD0-A5B1-A44A015B5750}" type="presParOf" srcId="{62801F33-BC29-42EF-AB99-6A04264BA187}" destId="{A86C284A-3D2E-4B68-B8B9-13D1A488D2E0}" srcOrd="0" destOrd="0" presId="urn:microsoft.com/office/officeart/2008/layout/LinedList"/>
    <dgm:cxn modelId="{631A8AB0-4EEE-4E58-891A-2B7E45028294}" type="presParOf" srcId="{62801F33-BC29-42EF-AB99-6A04264BA187}" destId="{43C70986-A793-4CDF-8563-63DC469F1959}" srcOrd="1" destOrd="0" presId="urn:microsoft.com/office/officeart/2008/layout/LinedList"/>
    <dgm:cxn modelId="{16A017B7-D93C-4A66-9DFF-1D8C3537B6C7}" type="presParOf" srcId="{43C70986-A793-4CDF-8563-63DC469F1959}" destId="{0B6EA455-C37A-40A4-BFCD-FB7DA33AE2AB}" srcOrd="0" destOrd="0" presId="urn:microsoft.com/office/officeart/2008/layout/LinedList"/>
    <dgm:cxn modelId="{8961E1B7-B391-4496-A263-B73A7B53F8B7}" type="presParOf" srcId="{43C70986-A793-4CDF-8563-63DC469F1959}" destId="{7ED5748B-50A9-4A70-8B56-9A0E5AFC144C}" srcOrd="1" destOrd="0" presId="urn:microsoft.com/office/officeart/2008/layout/LinedList"/>
    <dgm:cxn modelId="{2A4B2A90-FA7C-4523-9B45-6FF63C5ACEC2}" type="presParOf" srcId="{7ED5748B-50A9-4A70-8B56-9A0E5AFC144C}" destId="{E7211FEB-C4A1-4A1A-A697-F14CC68470BE}" srcOrd="0" destOrd="0" presId="urn:microsoft.com/office/officeart/2008/layout/LinedList"/>
    <dgm:cxn modelId="{82B7DE95-6D08-4651-8ED9-8B84C414F5BD}" type="presParOf" srcId="{7ED5748B-50A9-4A70-8B56-9A0E5AFC144C}" destId="{8BC88E1D-3B45-47D1-9E8C-43EAC5DFCD86}" srcOrd="1" destOrd="0" presId="urn:microsoft.com/office/officeart/2008/layout/LinedList"/>
    <dgm:cxn modelId="{B9E66DAC-2C2E-46E9-A543-C063FF474503}" type="presParOf" srcId="{8BC88E1D-3B45-47D1-9E8C-43EAC5DFCD86}" destId="{18B6ABB3-3BEF-4AB9-805D-2B6D4A80DF71}" srcOrd="0" destOrd="0" presId="urn:microsoft.com/office/officeart/2008/layout/LinedList"/>
    <dgm:cxn modelId="{BECBAEAD-D3A7-435C-A866-80261CE939D5}" type="presParOf" srcId="{8BC88E1D-3B45-47D1-9E8C-43EAC5DFCD86}" destId="{E79971CF-DA5F-4E9B-9463-B82A91EF78EC}" srcOrd="1" destOrd="0" presId="urn:microsoft.com/office/officeart/2008/layout/LinedList"/>
    <dgm:cxn modelId="{284665EB-D7DB-412C-9A7E-C78E6194DF79}" type="presParOf" srcId="{8BC88E1D-3B45-47D1-9E8C-43EAC5DFCD86}" destId="{A9591D7E-9FB2-412E-8788-EA3B434138F9}" srcOrd="2" destOrd="0" presId="urn:microsoft.com/office/officeart/2008/layout/LinedList"/>
    <dgm:cxn modelId="{115CE281-6918-4381-8F8A-5A44CAFF5A9A}" type="presParOf" srcId="{7ED5748B-50A9-4A70-8B56-9A0E5AFC144C}" destId="{F348C53E-47F2-4AB3-889B-1FFB1EB55123}" srcOrd="2" destOrd="0" presId="urn:microsoft.com/office/officeart/2008/layout/LinedList"/>
    <dgm:cxn modelId="{4ED3B056-44A3-46C1-8573-726CFC810E6B}" type="presParOf" srcId="{7ED5748B-50A9-4A70-8B56-9A0E5AFC144C}" destId="{F4A2A507-3F0E-4BB8-9B5F-FBBE9DE1C463}" srcOrd="3" destOrd="0" presId="urn:microsoft.com/office/officeart/2008/layout/LinedList"/>
    <dgm:cxn modelId="{755295E3-8EF0-4665-9819-A7BF2631486B}" type="presParOf" srcId="{7ED5748B-50A9-4A70-8B56-9A0E5AFC144C}" destId="{692EFC79-69DA-429D-AA4A-35211E044715}" srcOrd="4" destOrd="0" presId="urn:microsoft.com/office/officeart/2008/layout/LinedList"/>
    <dgm:cxn modelId="{1ABBF210-D067-47AB-AEC9-04B335F029CB}" type="presParOf" srcId="{692EFC79-69DA-429D-AA4A-35211E044715}" destId="{CD993F28-F5C7-4C5E-894D-E80D00AFCA0C}" srcOrd="0" destOrd="0" presId="urn:microsoft.com/office/officeart/2008/layout/LinedList"/>
    <dgm:cxn modelId="{0BDA6EB6-77DD-40FC-9259-2B04DA53460A}" type="presParOf" srcId="{692EFC79-69DA-429D-AA4A-35211E044715}" destId="{22FC765F-9D31-44A6-908F-3F0153C9EBF6}" srcOrd="1" destOrd="0" presId="urn:microsoft.com/office/officeart/2008/layout/LinedList"/>
    <dgm:cxn modelId="{179C48C0-A1D1-4EE5-B8CA-323E8C7FD8DC}" type="presParOf" srcId="{692EFC79-69DA-429D-AA4A-35211E044715}" destId="{35FF6713-3C8F-449F-AD12-45EC3E92C225}" srcOrd="2" destOrd="0" presId="urn:microsoft.com/office/officeart/2008/layout/LinedList"/>
    <dgm:cxn modelId="{3823F6EF-8A7A-407F-A19C-90ABEF3894E0}" type="presParOf" srcId="{7ED5748B-50A9-4A70-8B56-9A0E5AFC144C}" destId="{8E96B8AC-0526-44E4-B710-1A8E99D051C5}" srcOrd="5" destOrd="0" presId="urn:microsoft.com/office/officeart/2008/layout/LinedList"/>
    <dgm:cxn modelId="{36FDAB48-49F3-433C-8CA8-C4B1176A297E}" type="presParOf" srcId="{7ED5748B-50A9-4A70-8B56-9A0E5AFC144C}" destId="{F5FC343B-B333-457B-B997-535D83664DD4}" srcOrd="6" destOrd="0" presId="urn:microsoft.com/office/officeart/2008/layout/LinedList"/>
    <dgm:cxn modelId="{ED1EC84B-E581-4C25-971F-C95ED387E1BC}" type="presParOf" srcId="{7ED5748B-50A9-4A70-8B56-9A0E5AFC144C}" destId="{E2CE3CB9-D4A9-4C47-816F-6265DA5EAAEC}" srcOrd="7" destOrd="0" presId="urn:microsoft.com/office/officeart/2008/layout/LinedList"/>
    <dgm:cxn modelId="{826EB759-C841-4C32-A5D5-F69E774B63CB}" type="presParOf" srcId="{E2CE3CB9-D4A9-4C47-816F-6265DA5EAAEC}" destId="{C1F1311C-D816-4C0E-BDC1-62651CD2646C}" srcOrd="0" destOrd="0" presId="urn:microsoft.com/office/officeart/2008/layout/LinedList"/>
    <dgm:cxn modelId="{D85B2E99-8791-45D6-98E6-D11F3314B73E}" type="presParOf" srcId="{E2CE3CB9-D4A9-4C47-816F-6265DA5EAAEC}" destId="{2EC87FBC-E663-4353-BD2D-76748E9B5711}" srcOrd="1" destOrd="0" presId="urn:microsoft.com/office/officeart/2008/layout/LinedList"/>
    <dgm:cxn modelId="{21F4C49B-D83C-4E3D-B224-38637B45A07F}" type="presParOf" srcId="{E2CE3CB9-D4A9-4C47-816F-6265DA5EAAEC}" destId="{43F6E2E1-DA95-415D-89C6-1E05AD5D8D09}" srcOrd="2" destOrd="0" presId="urn:microsoft.com/office/officeart/2008/layout/LinedList"/>
    <dgm:cxn modelId="{AE0DEA56-4583-4288-8EDD-22C7A682DB13}" type="presParOf" srcId="{7ED5748B-50A9-4A70-8B56-9A0E5AFC144C}" destId="{5FAE0016-9FE1-4182-AB7E-5A509390E752}" srcOrd="8" destOrd="0" presId="urn:microsoft.com/office/officeart/2008/layout/LinedList"/>
    <dgm:cxn modelId="{EACC80F6-4D02-463B-8806-484A5D1430A4}" type="presParOf" srcId="{7ED5748B-50A9-4A70-8B56-9A0E5AFC144C}" destId="{EA990D1E-DFF9-4C14-ACB8-436D68194A29}" srcOrd="9" destOrd="0" presId="urn:microsoft.com/office/officeart/2008/layout/LinedList"/>
    <dgm:cxn modelId="{28127D42-37B6-49F5-87DE-EBA9FBD550B2}" type="presParOf" srcId="{7ED5748B-50A9-4A70-8B56-9A0E5AFC144C}" destId="{14CA9FE2-2648-483E-91B4-F33428C07B7A}" srcOrd="10" destOrd="0" presId="urn:microsoft.com/office/officeart/2008/layout/LinedList"/>
    <dgm:cxn modelId="{7D1D0A9B-3837-4316-BFE6-538068CACD7C}" type="presParOf" srcId="{14CA9FE2-2648-483E-91B4-F33428C07B7A}" destId="{B84E07EA-9CAF-4168-A241-D78CDBC5E00D}" srcOrd="0" destOrd="0" presId="urn:microsoft.com/office/officeart/2008/layout/LinedList"/>
    <dgm:cxn modelId="{1BE2BAC6-D2EF-4CB3-A0CC-1968F532158C}" type="presParOf" srcId="{14CA9FE2-2648-483E-91B4-F33428C07B7A}" destId="{1FBB7F68-E585-4B6A-ABBF-51460E3E2704}" srcOrd="1" destOrd="0" presId="urn:microsoft.com/office/officeart/2008/layout/LinedList"/>
    <dgm:cxn modelId="{0BB42F7F-6C0D-4550-8EF8-5364BF746DFD}" type="presParOf" srcId="{14CA9FE2-2648-483E-91B4-F33428C07B7A}" destId="{E76E39A4-2D04-4F98-8669-D432B3F4C46C}" srcOrd="2" destOrd="0" presId="urn:microsoft.com/office/officeart/2008/layout/LinedList"/>
    <dgm:cxn modelId="{3D2B26C5-A6EB-4695-9AFC-428532C7D1D3}" type="presParOf" srcId="{7ED5748B-50A9-4A70-8B56-9A0E5AFC144C}" destId="{0AB7928B-7C00-49B6-8625-FF5609949974}" srcOrd="11" destOrd="0" presId="urn:microsoft.com/office/officeart/2008/layout/LinedList"/>
    <dgm:cxn modelId="{78B62574-7E1B-43CA-9201-62A0DF154C64}" type="presParOf" srcId="{7ED5748B-50A9-4A70-8B56-9A0E5AFC144C}" destId="{1B119444-DBD0-4B49-A0CE-2FC3A2C8CAED}" srcOrd="12" destOrd="0" presId="urn:microsoft.com/office/officeart/2008/layout/LinedList"/>
    <dgm:cxn modelId="{E628FCC7-AC5B-447E-8EC4-03B67B6BCB00}" type="presParOf" srcId="{7ED5748B-50A9-4A70-8B56-9A0E5AFC144C}" destId="{786028A2-2EA8-4499-8CB9-FFCF67C2D639}" srcOrd="13" destOrd="0" presId="urn:microsoft.com/office/officeart/2008/layout/LinedList"/>
    <dgm:cxn modelId="{767FFEE8-D179-4C37-9567-1741ADD35920}" type="presParOf" srcId="{786028A2-2EA8-4499-8CB9-FFCF67C2D639}" destId="{5E2DC668-691F-4FAB-84AB-B5241BBCD662}" srcOrd="0" destOrd="0" presId="urn:microsoft.com/office/officeart/2008/layout/LinedList"/>
    <dgm:cxn modelId="{4E379143-5D4C-4D1A-AAA6-D37D80CBBB3D}" type="presParOf" srcId="{786028A2-2EA8-4499-8CB9-FFCF67C2D639}" destId="{51D72379-4E4C-4FBE-BBF1-F84DF3FB8B98}" srcOrd="1" destOrd="0" presId="urn:microsoft.com/office/officeart/2008/layout/LinedList"/>
    <dgm:cxn modelId="{8CD84BE7-99BE-4D8F-B1DE-B47AAF848A71}" type="presParOf" srcId="{786028A2-2EA8-4499-8CB9-FFCF67C2D639}" destId="{C256C06D-11B7-4BCF-BE9A-3CF79D571D32}" srcOrd="2" destOrd="0" presId="urn:microsoft.com/office/officeart/2008/layout/LinedList"/>
    <dgm:cxn modelId="{91B04D42-7E78-409D-B8D2-590C9A90BD6A}" type="presParOf" srcId="{7ED5748B-50A9-4A70-8B56-9A0E5AFC144C}" destId="{5A005F04-48C9-4850-95BA-F02B1AA31432}" srcOrd="14" destOrd="0" presId="urn:microsoft.com/office/officeart/2008/layout/LinedList"/>
    <dgm:cxn modelId="{60DFC159-25FE-42BA-B857-3A06BE3F94E6}" type="presParOf" srcId="{7ED5748B-50A9-4A70-8B56-9A0E5AFC144C}" destId="{C97DADF6-5453-483D-A28F-8F74E138F24B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A2BFF4-4948-4456-A47A-6AB37F602D18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6C6A71CB-281E-4CA0-8DC9-234153A189DC}">
      <dgm:prSet phldrT="[Текст]" custT="1"/>
      <dgm:spPr/>
      <dgm:t>
        <a:bodyPr/>
        <a:lstStyle/>
        <a:p>
          <a:r>
            <a:rPr lang="ru-RU" sz="1600" i="1" dirty="0" smtClean="0"/>
            <a:t>Отсутствие у некоторых педагогов восприятия наставничества как механизма профессионального роста педагогов </a:t>
          </a:r>
          <a:endParaRPr lang="ru-RU" sz="1600" dirty="0"/>
        </a:p>
      </dgm:t>
    </dgm:pt>
    <dgm:pt modelId="{87226638-44DB-4EE9-A7B6-FEF40BC751E8}" type="parTrans" cxnId="{7A83A317-AAA1-4146-B9B6-A3A1E39432FA}">
      <dgm:prSet/>
      <dgm:spPr/>
      <dgm:t>
        <a:bodyPr/>
        <a:lstStyle/>
        <a:p>
          <a:endParaRPr lang="ru-RU"/>
        </a:p>
      </dgm:t>
    </dgm:pt>
    <dgm:pt modelId="{FA5B2CC3-4EA2-40F2-A408-6B2611C937B2}" type="sibTrans" cxnId="{7A83A317-AAA1-4146-B9B6-A3A1E39432FA}">
      <dgm:prSet/>
      <dgm:spPr/>
      <dgm:t>
        <a:bodyPr/>
        <a:lstStyle/>
        <a:p>
          <a:endParaRPr lang="ru-RU"/>
        </a:p>
      </dgm:t>
    </dgm:pt>
    <dgm:pt modelId="{98F956D5-238F-4AA2-BA97-ACA0EA5570AD}">
      <dgm:prSet phldrT="[Текст]" custT="1"/>
      <dgm:spPr/>
      <dgm:t>
        <a:bodyPr/>
        <a:lstStyle/>
        <a:p>
          <a:r>
            <a:rPr lang="ru-RU" sz="1600" i="1" dirty="0" smtClean="0"/>
            <a:t>Низкая мотивация наставников, недостаточно высокое качество наставнической деятельности и формализм в выполнении их функций</a:t>
          </a:r>
          <a:endParaRPr lang="ru-RU" sz="1600" dirty="0"/>
        </a:p>
      </dgm:t>
    </dgm:pt>
    <dgm:pt modelId="{470C00A5-C6B8-475A-83EB-84DCB45F088E}" type="parTrans" cxnId="{59B026FD-B876-4395-8742-34863016A3BB}">
      <dgm:prSet/>
      <dgm:spPr/>
      <dgm:t>
        <a:bodyPr/>
        <a:lstStyle/>
        <a:p>
          <a:endParaRPr lang="ru-RU"/>
        </a:p>
      </dgm:t>
    </dgm:pt>
    <dgm:pt modelId="{644417EB-0B20-447F-A812-981BFD38F66E}" type="sibTrans" cxnId="{59B026FD-B876-4395-8742-34863016A3BB}">
      <dgm:prSet/>
      <dgm:spPr/>
      <dgm:t>
        <a:bodyPr/>
        <a:lstStyle/>
        <a:p>
          <a:endParaRPr lang="ru-RU"/>
        </a:p>
      </dgm:t>
    </dgm:pt>
    <dgm:pt modelId="{C8AC7FFE-BCEA-436F-BDED-CA6072C13CEF}">
      <dgm:prSet phldrT="[Текст]" custT="1"/>
      <dgm:spPr/>
      <dgm:t>
        <a:bodyPr/>
        <a:lstStyle/>
        <a:p>
          <a:r>
            <a:rPr lang="ru-RU" sz="1500" i="1" dirty="0" smtClean="0"/>
            <a:t>Низкая мотивация наставляемых, их стремление противопоставить себя «косным» наставникам и их многолетнему опыту</a:t>
          </a:r>
          <a:endParaRPr lang="ru-RU" sz="1500" dirty="0"/>
        </a:p>
      </dgm:t>
    </dgm:pt>
    <dgm:pt modelId="{72B42687-F731-4091-8B3D-7B1F2DFB065C}" type="parTrans" cxnId="{E71D8297-42F8-468D-89B3-B2705A3F21F6}">
      <dgm:prSet/>
      <dgm:spPr/>
      <dgm:t>
        <a:bodyPr/>
        <a:lstStyle/>
        <a:p>
          <a:endParaRPr lang="ru-RU"/>
        </a:p>
      </dgm:t>
    </dgm:pt>
    <dgm:pt modelId="{00FA1710-01AB-4D0B-9E89-9CD5A68E996A}" type="sibTrans" cxnId="{E71D8297-42F8-468D-89B3-B2705A3F21F6}">
      <dgm:prSet/>
      <dgm:spPr/>
      <dgm:t>
        <a:bodyPr/>
        <a:lstStyle/>
        <a:p>
          <a:endParaRPr lang="ru-RU"/>
        </a:p>
      </dgm:t>
    </dgm:pt>
    <dgm:pt modelId="{2F31B29C-1033-4F26-9B14-8827EF6C68CB}">
      <dgm:prSet/>
      <dgm:spPr/>
      <dgm:t>
        <a:bodyPr/>
        <a:lstStyle/>
        <a:p>
          <a:endParaRPr lang="ru-RU" sz="1000" dirty="0"/>
        </a:p>
      </dgm:t>
    </dgm:pt>
    <dgm:pt modelId="{199E6E46-AFB4-425D-9367-9C5A955BC336}" type="parTrans" cxnId="{BED431B9-7395-4766-A98B-853FC9B791F1}">
      <dgm:prSet/>
      <dgm:spPr/>
      <dgm:t>
        <a:bodyPr/>
        <a:lstStyle/>
        <a:p>
          <a:endParaRPr lang="ru-RU"/>
        </a:p>
      </dgm:t>
    </dgm:pt>
    <dgm:pt modelId="{75A9FDB2-BBD6-4191-833D-C8A066930951}" type="sibTrans" cxnId="{BED431B9-7395-4766-A98B-853FC9B791F1}">
      <dgm:prSet/>
      <dgm:spPr/>
      <dgm:t>
        <a:bodyPr/>
        <a:lstStyle/>
        <a:p>
          <a:endParaRPr lang="ru-RU"/>
        </a:p>
      </dgm:t>
    </dgm:pt>
    <dgm:pt modelId="{05AD5CC1-10F2-4859-9C56-82944D7D3BF7}">
      <dgm:prSet custT="1"/>
      <dgm:spPr/>
      <dgm:t>
        <a:bodyPr/>
        <a:lstStyle/>
        <a:p>
          <a:r>
            <a:rPr lang="ru-RU" sz="1600" i="1" dirty="0" smtClean="0"/>
            <a:t>Высокая нагрузка на наставников и наставляемых</a:t>
          </a:r>
        </a:p>
      </dgm:t>
    </dgm:pt>
    <dgm:pt modelId="{91845582-AE7C-4D11-A1A5-2B5003D80DB4}" type="parTrans" cxnId="{C16FB186-F0A7-4609-873D-858DC7363B57}">
      <dgm:prSet/>
      <dgm:spPr/>
      <dgm:t>
        <a:bodyPr/>
        <a:lstStyle/>
        <a:p>
          <a:endParaRPr lang="ru-RU"/>
        </a:p>
      </dgm:t>
    </dgm:pt>
    <dgm:pt modelId="{D7153910-0EF6-437D-9819-BE9D8C17452D}" type="sibTrans" cxnId="{C16FB186-F0A7-4609-873D-858DC7363B57}">
      <dgm:prSet/>
      <dgm:spPr/>
      <dgm:t>
        <a:bodyPr/>
        <a:lstStyle/>
        <a:p>
          <a:endParaRPr lang="ru-RU"/>
        </a:p>
      </dgm:t>
    </dgm:pt>
    <dgm:pt modelId="{652CE78C-A442-4427-AAF6-7E68190019B6}" type="pres">
      <dgm:prSet presAssocID="{FEA2BFF4-4948-4456-A47A-6AB37F602D18}" presName="linearFlow" presStyleCnt="0">
        <dgm:presLayoutVars>
          <dgm:dir/>
          <dgm:resizeHandles val="exact"/>
        </dgm:presLayoutVars>
      </dgm:prSet>
      <dgm:spPr/>
    </dgm:pt>
    <dgm:pt modelId="{0E392F0D-5059-4ACD-9C53-1E96B3D81BD9}" type="pres">
      <dgm:prSet presAssocID="{6C6A71CB-281E-4CA0-8DC9-234153A189DC}" presName="composite" presStyleCnt="0"/>
      <dgm:spPr/>
    </dgm:pt>
    <dgm:pt modelId="{C86F32E7-3A0E-4D61-86FA-7EEC3AC4B011}" type="pres">
      <dgm:prSet presAssocID="{6C6A71CB-281E-4CA0-8DC9-234153A189DC}" presName="imgShp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</dgm:spPr>
    </dgm:pt>
    <dgm:pt modelId="{25106E9F-D391-49CF-85EF-1727DFD98DD6}" type="pres">
      <dgm:prSet presAssocID="{6C6A71CB-281E-4CA0-8DC9-234153A189DC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247BA-D5E2-4C05-BA03-27230A1855E2}" type="pres">
      <dgm:prSet presAssocID="{FA5B2CC3-4EA2-40F2-A408-6B2611C937B2}" presName="spacing" presStyleCnt="0"/>
      <dgm:spPr/>
    </dgm:pt>
    <dgm:pt modelId="{FB726C98-A88C-4C72-9741-94CD03FF922D}" type="pres">
      <dgm:prSet presAssocID="{05AD5CC1-10F2-4859-9C56-82944D7D3BF7}" presName="composite" presStyleCnt="0"/>
      <dgm:spPr/>
    </dgm:pt>
    <dgm:pt modelId="{7DCC99CB-39A5-44E9-AC22-6F69EF978F1D}" type="pres">
      <dgm:prSet presAssocID="{05AD5CC1-10F2-4859-9C56-82944D7D3BF7}" presName="imgShp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E53064DF-53D2-421C-ABA7-A8E88475E65D}" type="pres">
      <dgm:prSet presAssocID="{05AD5CC1-10F2-4859-9C56-82944D7D3BF7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0AD43-5FE1-4A62-9B71-1366A943EFCE}" type="pres">
      <dgm:prSet presAssocID="{D7153910-0EF6-437D-9819-BE9D8C17452D}" presName="spacing" presStyleCnt="0"/>
      <dgm:spPr/>
    </dgm:pt>
    <dgm:pt modelId="{B7EE3DA7-677A-49B9-BF00-33CED0CAD7A8}" type="pres">
      <dgm:prSet presAssocID="{98F956D5-238F-4AA2-BA97-ACA0EA5570AD}" presName="composite" presStyleCnt="0"/>
      <dgm:spPr/>
    </dgm:pt>
    <dgm:pt modelId="{A985D0B3-65AC-48F4-9A7C-2461F0BE9358}" type="pres">
      <dgm:prSet presAssocID="{98F956D5-238F-4AA2-BA97-ACA0EA5570AD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2A6351D6-BB19-4433-AB64-37300C6AA003}" type="pres">
      <dgm:prSet presAssocID="{98F956D5-238F-4AA2-BA97-ACA0EA5570AD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63D27-F764-4962-8CC4-84A1F7D5D72F}" type="pres">
      <dgm:prSet presAssocID="{644417EB-0B20-447F-A812-981BFD38F66E}" presName="spacing" presStyleCnt="0"/>
      <dgm:spPr/>
    </dgm:pt>
    <dgm:pt modelId="{BA602CEA-5CCE-471E-A84F-C432105CA6B1}" type="pres">
      <dgm:prSet presAssocID="{C8AC7FFE-BCEA-436F-BDED-CA6072C13CEF}" presName="composite" presStyleCnt="0"/>
      <dgm:spPr/>
    </dgm:pt>
    <dgm:pt modelId="{BEDE1D24-965E-4010-8F03-905AF650717B}" type="pres">
      <dgm:prSet presAssocID="{C8AC7FFE-BCEA-436F-BDED-CA6072C13CEF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</dgm:spPr>
    </dgm:pt>
    <dgm:pt modelId="{6E374DB8-AE5D-4F02-ABF5-24A36CEEB795}" type="pres">
      <dgm:prSet presAssocID="{C8AC7FFE-BCEA-436F-BDED-CA6072C13CEF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818414-CFE4-4269-99D3-369DBEB76550}" type="presOf" srcId="{6C6A71CB-281E-4CA0-8DC9-234153A189DC}" destId="{25106E9F-D391-49CF-85EF-1727DFD98DD6}" srcOrd="0" destOrd="0" presId="urn:microsoft.com/office/officeart/2005/8/layout/vList3#2"/>
    <dgm:cxn modelId="{59B026FD-B876-4395-8742-34863016A3BB}" srcId="{FEA2BFF4-4948-4456-A47A-6AB37F602D18}" destId="{98F956D5-238F-4AA2-BA97-ACA0EA5570AD}" srcOrd="2" destOrd="0" parTransId="{470C00A5-C6B8-475A-83EB-84DCB45F088E}" sibTransId="{644417EB-0B20-447F-A812-981BFD38F66E}"/>
    <dgm:cxn modelId="{F75CC2D4-536B-4D02-A61E-4A70D93EFA3A}" type="presOf" srcId="{05AD5CC1-10F2-4859-9C56-82944D7D3BF7}" destId="{E53064DF-53D2-421C-ABA7-A8E88475E65D}" srcOrd="0" destOrd="0" presId="urn:microsoft.com/office/officeart/2005/8/layout/vList3#2"/>
    <dgm:cxn modelId="{9C209B86-DE1F-49F2-A48D-F9BA37E442D9}" type="presOf" srcId="{2F31B29C-1033-4F26-9B14-8827EF6C68CB}" destId="{25106E9F-D391-49CF-85EF-1727DFD98DD6}" srcOrd="0" destOrd="1" presId="urn:microsoft.com/office/officeart/2005/8/layout/vList3#2"/>
    <dgm:cxn modelId="{C16FB186-F0A7-4609-873D-858DC7363B57}" srcId="{FEA2BFF4-4948-4456-A47A-6AB37F602D18}" destId="{05AD5CC1-10F2-4859-9C56-82944D7D3BF7}" srcOrd="1" destOrd="0" parTransId="{91845582-AE7C-4D11-A1A5-2B5003D80DB4}" sibTransId="{D7153910-0EF6-437D-9819-BE9D8C17452D}"/>
    <dgm:cxn modelId="{A7F09F2F-954C-4B9E-A87A-CBFB84466B6D}" type="presOf" srcId="{C8AC7FFE-BCEA-436F-BDED-CA6072C13CEF}" destId="{6E374DB8-AE5D-4F02-ABF5-24A36CEEB795}" srcOrd="0" destOrd="0" presId="urn:microsoft.com/office/officeart/2005/8/layout/vList3#2"/>
    <dgm:cxn modelId="{E71D8297-42F8-468D-89B3-B2705A3F21F6}" srcId="{FEA2BFF4-4948-4456-A47A-6AB37F602D18}" destId="{C8AC7FFE-BCEA-436F-BDED-CA6072C13CEF}" srcOrd="3" destOrd="0" parTransId="{72B42687-F731-4091-8B3D-7B1F2DFB065C}" sibTransId="{00FA1710-01AB-4D0B-9E89-9CD5A68E996A}"/>
    <dgm:cxn modelId="{BED431B9-7395-4766-A98B-853FC9B791F1}" srcId="{6C6A71CB-281E-4CA0-8DC9-234153A189DC}" destId="{2F31B29C-1033-4F26-9B14-8827EF6C68CB}" srcOrd="0" destOrd="0" parTransId="{199E6E46-AFB4-425D-9367-9C5A955BC336}" sibTransId="{75A9FDB2-BBD6-4191-833D-C8A066930951}"/>
    <dgm:cxn modelId="{FAC790CB-21B6-48A8-B7D6-5DF28CC91391}" type="presOf" srcId="{98F956D5-238F-4AA2-BA97-ACA0EA5570AD}" destId="{2A6351D6-BB19-4433-AB64-37300C6AA003}" srcOrd="0" destOrd="0" presId="urn:microsoft.com/office/officeart/2005/8/layout/vList3#2"/>
    <dgm:cxn modelId="{7A83A317-AAA1-4146-B9B6-A3A1E39432FA}" srcId="{FEA2BFF4-4948-4456-A47A-6AB37F602D18}" destId="{6C6A71CB-281E-4CA0-8DC9-234153A189DC}" srcOrd="0" destOrd="0" parTransId="{87226638-44DB-4EE9-A7B6-FEF40BC751E8}" sibTransId="{FA5B2CC3-4EA2-40F2-A408-6B2611C937B2}"/>
    <dgm:cxn modelId="{214AE696-3BD4-4EC5-8373-37958B206C95}" type="presOf" srcId="{FEA2BFF4-4948-4456-A47A-6AB37F602D18}" destId="{652CE78C-A442-4427-AAF6-7E68190019B6}" srcOrd="0" destOrd="0" presId="urn:microsoft.com/office/officeart/2005/8/layout/vList3#2"/>
    <dgm:cxn modelId="{180A5409-011A-490B-A36C-AFA1D7A7EB09}" type="presParOf" srcId="{652CE78C-A442-4427-AAF6-7E68190019B6}" destId="{0E392F0D-5059-4ACD-9C53-1E96B3D81BD9}" srcOrd="0" destOrd="0" presId="urn:microsoft.com/office/officeart/2005/8/layout/vList3#2"/>
    <dgm:cxn modelId="{C3C434B3-68DB-4702-A2C8-B2A550EB646D}" type="presParOf" srcId="{0E392F0D-5059-4ACD-9C53-1E96B3D81BD9}" destId="{C86F32E7-3A0E-4D61-86FA-7EEC3AC4B011}" srcOrd="0" destOrd="0" presId="urn:microsoft.com/office/officeart/2005/8/layout/vList3#2"/>
    <dgm:cxn modelId="{5BB15C92-D8F7-432A-BB12-341A8B825EB0}" type="presParOf" srcId="{0E392F0D-5059-4ACD-9C53-1E96B3D81BD9}" destId="{25106E9F-D391-49CF-85EF-1727DFD98DD6}" srcOrd="1" destOrd="0" presId="urn:microsoft.com/office/officeart/2005/8/layout/vList3#2"/>
    <dgm:cxn modelId="{8CE1804A-F17E-472B-8E70-D53ACA9014F4}" type="presParOf" srcId="{652CE78C-A442-4427-AAF6-7E68190019B6}" destId="{C3B247BA-D5E2-4C05-BA03-27230A1855E2}" srcOrd="1" destOrd="0" presId="urn:microsoft.com/office/officeart/2005/8/layout/vList3#2"/>
    <dgm:cxn modelId="{AD471AAD-0C52-4687-8C62-216D90C3A73F}" type="presParOf" srcId="{652CE78C-A442-4427-AAF6-7E68190019B6}" destId="{FB726C98-A88C-4C72-9741-94CD03FF922D}" srcOrd="2" destOrd="0" presId="urn:microsoft.com/office/officeart/2005/8/layout/vList3#2"/>
    <dgm:cxn modelId="{15F81F7F-14CF-4ECA-BFDC-F98449A996F1}" type="presParOf" srcId="{FB726C98-A88C-4C72-9741-94CD03FF922D}" destId="{7DCC99CB-39A5-44E9-AC22-6F69EF978F1D}" srcOrd="0" destOrd="0" presId="urn:microsoft.com/office/officeart/2005/8/layout/vList3#2"/>
    <dgm:cxn modelId="{8788E04D-669A-4911-9420-F0B3D01F6A12}" type="presParOf" srcId="{FB726C98-A88C-4C72-9741-94CD03FF922D}" destId="{E53064DF-53D2-421C-ABA7-A8E88475E65D}" srcOrd="1" destOrd="0" presId="urn:microsoft.com/office/officeart/2005/8/layout/vList3#2"/>
    <dgm:cxn modelId="{419991CE-E1DD-4935-AB95-2BD8BC932C02}" type="presParOf" srcId="{652CE78C-A442-4427-AAF6-7E68190019B6}" destId="{27D0AD43-5FE1-4A62-9B71-1366A943EFCE}" srcOrd="3" destOrd="0" presId="urn:microsoft.com/office/officeart/2005/8/layout/vList3#2"/>
    <dgm:cxn modelId="{A47B7AD6-7ACC-42C8-B02F-4512D5E0DFC0}" type="presParOf" srcId="{652CE78C-A442-4427-AAF6-7E68190019B6}" destId="{B7EE3DA7-677A-49B9-BF00-33CED0CAD7A8}" srcOrd="4" destOrd="0" presId="urn:microsoft.com/office/officeart/2005/8/layout/vList3#2"/>
    <dgm:cxn modelId="{66CCD00B-0B4B-4B6F-B3AA-992FD8F8A0BA}" type="presParOf" srcId="{B7EE3DA7-677A-49B9-BF00-33CED0CAD7A8}" destId="{A985D0B3-65AC-48F4-9A7C-2461F0BE9358}" srcOrd="0" destOrd="0" presId="urn:microsoft.com/office/officeart/2005/8/layout/vList3#2"/>
    <dgm:cxn modelId="{E63C28E0-A343-47DD-8DB0-513880145A29}" type="presParOf" srcId="{B7EE3DA7-677A-49B9-BF00-33CED0CAD7A8}" destId="{2A6351D6-BB19-4433-AB64-37300C6AA003}" srcOrd="1" destOrd="0" presId="urn:microsoft.com/office/officeart/2005/8/layout/vList3#2"/>
    <dgm:cxn modelId="{5D2C8748-A932-4277-B294-AB7DD9DDE5C3}" type="presParOf" srcId="{652CE78C-A442-4427-AAF6-7E68190019B6}" destId="{A3263D27-F764-4962-8CC4-84A1F7D5D72F}" srcOrd="5" destOrd="0" presId="urn:microsoft.com/office/officeart/2005/8/layout/vList3#2"/>
    <dgm:cxn modelId="{FDB1A9E6-8FBF-40B0-90C3-750FD8A7972B}" type="presParOf" srcId="{652CE78C-A442-4427-AAF6-7E68190019B6}" destId="{BA602CEA-5CCE-471E-A84F-C432105CA6B1}" srcOrd="6" destOrd="0" presId="urn:microsoft.com/office/officeart/2005/8/layout/vList3#2"/>
    <dgm:cxn modelId="{A42DCBC0-ED3A-4388-A9D9-0004B47CA598}" type="presParOf" srcId="{BA602CEA-5CCE-471E-A84F-C432105CA6B1}" destId="{BEDE1D24-965E-4010-8F03-905AF650717B}" srcOrd="0" destOrd="0" presId="urn:microsoft.com/office/officeart/2005/8/layout/vList3#2"/>
    <dgm:cxn modelId="{C5ACFF7C-92E9-42FF-BA34-5D2CA6625902}" type="presParOf" srcId="{BA602CEA-5CCE-471E-A84F-C432105CA6B1}" destId="{6E374DB8-AE5D-4F02-ABF5-24A36CEEB795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C284A-3D2E-4B68-B8B9-13D1A488D2E0}">
      <dsp:nvSpPr>
        <dsp:cNvPr id="0" name=""/>
        <dsp:cNvSpPr/>
      </dsp:nvSpPr>
      <dsp:spPr>
        <a:xfrm>
          <a:off x="0" y="0"/>
          <a:ext cx="324035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6EA455-C37A-40A4-BFCD-FB7DA33AE2AB}">
      <dsp:nvSpPr>
        <dsp:cNvPr id="0" name=""/>
        <dsp:cNvSpPr/>
      </dsp:nvSpPr>
      <dsp:spPr>
        <a:xfrm>
          <a:off x="0" y="0"/>
          <a:ext cx="1040052" cy="33891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Система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наставничества </a:t>
          </a:r>
          <a:endParaRPr lang="ru-RU" sz="2000" kern="1200" dirty="0"/>
        </a:p>
      </dsp:txBody>
      <dsp:txXfrm>
        <a:off x="0" y="0"/>
        <a:ext cx="1040052" cy="3389189"/>
      </dsp:txXfrm>
    </dsp:sp>
    <dsp:sp modelId="{E79971CF-DA5F-4E9B-9463-B82A91EF78EC}">
      <dsp:nvSpPr>
        <dsp:cNvPr id="0" name=""/>
        <dsp:cNvSpPr/>
      </dsp:nvSpPr>
      <dsp:spPr>
        <a:xfrm>
          <a:off x="1081300" y="31939"/>
          <a:ext cx="2158651" cy="63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Условия</a:t>
          </a:r>
          <a:endParaRPr lang="ru-RU" sz="2000" kern="1200" dirty="0"/>
        </a:p>
      </dsp:txBody>
      <dsp:txXfrm>
        <a:off x="1081300" y="31939"/>
        <a:ext cx="2158651" cy="638782"/>
      </dsp:txXfrm>
    </dsp:sp>
    <dsp:sp modelId="{F348C53E-47F2-4AB3-889B-1FFB1EB55123}">
      <dsp:nvSpPr>
        <dsp:cNvPr id="0" name=""/>
        <dsp:cNvSpPr/>
      </dsp:nvSpPr>
      <dsp:spPr>
        <a:xfrm>
          <a:off x="1040052" y="670721"/>
          <a:ext cx="21998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FC765F-9D31-44A6-908F-3F0153C9EBF6}">
      <dsp:nvSpPr>
        <dsp:cNvPr id="0" name=""/>
        <dsp:cNvSpPr/>
      </dsp:nvSpPr>
      <dsp:spPr>
        <a:xfrm>
          <a:off x="1081300" y="702660"/>
          <a:ext cx="2158651" cy="63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Ресурсы</a:t>
          </a:r>
          <a:endParaRPr lang="ru-RU" sz="2000" kern="1200" dirty="0"/>
        </a:p>
      </dsp:txBody>
      <dsp:txXfrm>
        <a:off x="1081300" y="702660"/>
        <a:ext cx="2158651" cy="638782"/>
      </dsp:txXfrm>
    </dsp:sp>
    <dsp:sp modelId="{8E96B8AC-0526-44E4-B710-1A8E99D051C5}">
      <dsp:nvSpPr>
        <dsp:cNvPr id="0" name=""/>
        <dsp:cNvSpPr/>
      </dsp:nvSpPr>
      <dsp:spPr>
        <a:xfrm>
          <a:off x="1040052" y="1341443"/>
          <a:ext cx="21998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87FBC-E663-4353-BD2D-76748E9B5711}">
      <dsp:nvSpPr>
        <dsp:cNvPr id="0" name=""/>
        <dsp:cNvSpPr/>
      </dsp:nvSpPr>
      <dsp:spPr>
        <a:xfrm>
          <a:off x="1081300" y="1373382"/>
          <a:ext cx="2158651" cy="63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Процессы</a:t>
          </a:r>
        </a:p>
      </dsp:txBody>
      <dsp:txXfrm>
        <a:off x="1081300" y="1373382"/>
        <a:ext cx="2158651" cy="638782"/>
      </dsp:txXfrm>
    </dsp:sp>
    <dsp:sp modelId="{5FAE0016-9FE1-4182-AB7E-5A509390E752}">
      <dsp:nvSpPr>
        <dsp:cNvPr id="0" name=""/>
        <dsp:cNvSpPr/>
      </dsp:nvSpPr>
      <dsp:spPr>
        <a:xfrm>
          <a:off x="1040052" y="2012165"/>
          <a:ext cx="21998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BB7F68-E585-4B6A-ABBF-51460E3E2704}">
      <dsp:nvSpPr>
        <dsp:cNvPr id="0" name=""/>
        <dsp:cNvSpPr/>
      </dsp:nvSpPr>
      <dsp:spPr>
        <a:xfrm>
          <a:off x="1081300" y="2044104"/>
          <a:ext cx="2158651" cy="63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Механизмы</a:t>
          </a:r>
          <a:endParaRPr lang="ru-RU" sz="2000" kern="1200" dirty="0"/>
        </a:p>
      </dsp:txBody>
      <dsp:txXfrm>
        <a:off x="1081300" y="2044104"/>
        <a:ext cx="2158651" cy="638782"/>
      </dsp:txXfrm>
    </dsp:sp>
    <dsp:sp modelId="{0AB7928B-7C00-49B6-8625-FF5609949974}">
      <dsp:nvSpPr>
        <dsp:cNvPr id="0" name=""/>
        <dsp:cNvSpPr/>
      </dsp:nvSpPr>
      <dsp:spPr>
        <a:xfrm>
          <a:off x="1040052" y="2682887"/>
          <a:ext cx="21998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D72379-4E4C-4FBE-BBF1-F84DF3FB8B98}">
      <dsp:nvSpPr>
        <dsp:cNvPr id="0" name=""/>
        <dsp:cNvSpPr/>
      </dsp:nvSpPr>
      <dsp:spPr>
        <a:xfrm>
          <a:off x="1081300" y="2714826"/>
          <a:ext cx="2158651" cy="6387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Инструменты</a:t>
          </a:r>
          <a:endParaRPr lang="ru-RU" sz="2000" kern="1200" dirty="0"/>
        </a:p>
      </dsp:txBody>
      <dsp:txXfrm>
        <a:off x="1081300" y="2714826"/>
        <a:ext cx="2158651" cy="638782"/>
      </dsp:txXfrm>
    </dsp:sp>
    <dsp:sp modelId="{5A005F04-48C9-4850-95BA-F02B1AA31432}">
      <dsp:nvSpPr>
        <dsp:cNvPr id="0" name=""/>
        <dsp:cNvSpPr/>
      </dsp:nvSpPr>
      <dsp:spPr>
        <a:xfrm>
          <a:off x="1040052" y="3353609"/>
          <a:ext cx="21998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106E9F-D391-49CF-85EF-1727DFD98DD6}">
      <dsp:nvSpPr>
        <dsp:cNvPr id="0" name=""/>
        <dsp:cNvSpPr/>
      </dsp:nvSpPr>
      <dsp:spPr>
        <a:xfrm rot="10800000">
          <a:off x="1696768" y="2534"/>
          <a:ext cx="5913499" cy="8291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615" tIns="60960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/>
            <a:t>Отсутствие у некоторых педагогов восприятия наставничества как механизма профессионального роста педагогов </a:t>
          </a:r>
          <a:endParaRPr lang="ru-RU" sz="16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 rot="10800000">
        <a:off x="1904045" y="2534"/>
        <a:ext cx="5706222" cy="829110"/>
      </dsp:txXfrm>
    </dsp:sp>
    <dsp:sp modelId="{C86F32E7-3A0E-4D61-86FA-7EEC3AC4B011}">
      <dsp:nvSpPr>
        <dsp:cNvPr id="0" name=""/>
        <dsp:cNvSpPr/>
      </dsp:nvSpPr>
      <dsp:spPr>
        <a:xfrm>
          <a:off x="1282212" y="2534"/>
          <a:ext cx="829110" cy="8291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2000" r="-4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3064DF-53D2-421C-ABA7-A8E88475E65D}">
      <dsp:nvSpPr>
        <dsp:cNvPr id="0" name=""/>
        <dsp:cNvSpPr/>
      </dsp:nvSpPr>
      <dsp:spPr>
        <a:xfrm rot="10800000">
          <a:off x="1696768" y="1079141"/>
          <a:ext cx="5913499" cy="8291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61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/>
            <a:t>Высокая нагрузка на наставников и наставляемых</a:t>
          </a:r>
        </a:p>
      </dsp:txBody>
      <dsp:txXfrm rot="10800000">
        <a:off x="1904045" y="1079141"/>
        <a:ext cx="5706222" cy="829110"/>
      </dsp:txXfrm>
    </dsp:sp>
    <dsp:sp modelId="{7DCC99CB-39A5-44E9-AC22-6F69EF978F1D}">
      <dsp:nvSpPr>
        <dsp:cNvPr id="0" name=""/>
        <dsp:cNvSpPr/>
      </dsp:nvSpPr>
      <dsp:spPr>
        <a:xfrm>
          <a:off x="1282212" y="1079141"/>
          <a:ext cx="829110" cy="82911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6351D6-BB19-4433-AB64-37300C6AA003}">
      <dsp:nvSpPr>
        <dsp:cNvPr id="0" name=""/>
        <dsp:cNvSpPr/>
      </dsp:nvSpPr>
      <dsp:spPr>
        <a:xfrm rot="10800000">
          <a:off x="1696768" y="2155747"/>
          <a:ext cx="5913499" cy="8291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61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/>
            <a:t>Низкая мотивация наставников, недостаточно высокое качество наставнической деятельности и формализм в выполнении их функций</a:t>
          </a:r>
          <a:endParaRPr lang="ru-RU" sz="1600" kern="1200" dirty="0"/>
        </a:p>
      </dsp:txBody>
      <dsp:txXfrm rot="10800000">
        <a:off x="1904045" y="2155747"/>
        <a:ext cx="5706222" cy="829110"/>
      </dsp:txXfrm>
    </dsp:sp>
    <dsp:sp modelId="{A985D0B3-65AC-48F4-9A7C-2461F0BE9358}">
      <dsp:nvSpPr>
        <dsp:cNvPr id="0" name=""/>
        <dsp:cNvSpPr/>
      </dsp:nvSpPr>
      <dsp:spPr>
        <a:xfrm>
          <a:off x="1282212" y="2155747"/>
          <a:ext cx="829110" cy="82911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74DB8-AE5D-4F02-ABF5-24A36CEEB795}">
      <dsp:nvSpPr>
        <dsp:cNvPr id="0" name=""/>
        <dsp:cNvSpPr/>
      </dsp:nvSpPr>
      <dsp:spPr>
        <a:xfrm rot="10800000">
          <a:off x="1696768" y="3232354"/>
          <a:ext cx="5913499" cy="82911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61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i="1" kern="1200" dirty="0" smtClean="0"/>
            <a:t>Низкая мотивация наставляемых, их стремление противопоставить себя «косным» наставникам и их многолетнему опыту</a:t>
          </a:r>
          <a:endParaRPr lang="ru-RU" sz="1500" kern="1200" dirty="0"/>
        </a:p>
      </dsp:txBody>
      <dsp:txXfrm rot="10800000">
        <a:off x="1904045" y="3232354"/>
        <a:ext cx="5706222" cy="829110"/>
      </dsp:txXfrm>
    </dsp:sp>
    <dsp:sp modelId="{BEDE1D24-965E-4010-8F03-905AF650717B}">
      <dsp:nvSpPr>
        <dsp:cNvPr id="0" name=""/>
        <dsp:cNvSpPr/>
      </dsp:nvSpPr>
      <dsp:spPr>
        <a:xfrm>
          <a:off x="1282212" y="3232354"/>
          <a:ext cx="829110" cy="829110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5000" r="-4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EC6A78-2E14-4879-80FA-673396F2D186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547F0-8FB5-46B3-B9AA-4E24E1CA43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155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условиях модернизации системы российского образования приоритетом для государства является развитие ее кадрового потенциала, непрерывный рост профессионального мастерства педагогических работников. Этой цели служит создание единой федеральной системы научно-методического сопровождения педагогических работников и управленческих кадров (далее – Система) в рамках национального проекта «Образование» (с учетом изменений и дополнений 2020 и 2021 гг.). </a:t>
            </a:r>
          </a:p>
          <a:p>
            <a:r>
              <a:rPr lang="ru-RU" dirty="0" smtClean="0"/>
              <a:t>&lt;Письмо&gt;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России N АЗ-1128/08, Профсоюза работников народного образования и науки РФ N 657 от 21.12.2021 &lt;О направлении Методических рекомендаций&gt; (вместе с "Методическими рекомендациями по разработке и внедрению системы (целевой модели) наставничества педагогических работников в образовательных организациях", "Методическими рекомендациями для образовательных организаций по реализации системы (целевой модели) наставничества педагогических работников")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47F0-8FB5-46B3-B9AA-4E24E1CA439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044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1200" dirty="0" smtClean="0"/>
              <a:t>Внедрение и реализация системы (целевой модели) наставничества будет способствовать формированию и обеспечению функционирования единой федеральной системы научно-методического сопровождения педагогических работников и управленческих кадров в части поддержки педагогов «на местах». </a:t>
            </a:r>
          </a:p>
          <a:p>
            <a:pPr algn="just"/>
            <a:r>
              <a:rPr lang="ru-RU" sz="1200" dirty="0" smtClean="0"/>
              <a:t>	В результате внедрения и реализации системы (целевой модели) наставничества будет создана эффективная среда наставничества, включающая: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47F0-8FB5-46B3-B9AA-4E24E1CA439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15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47F0-8FB5-46B3-B9AA-4E24E1CA439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818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Система (целевая модель) наставничества является совокупностью условий, ресурсов, процессов, механизмов, инструментов, необходимых и достаточных для успешной реализации в образовательной организации персонализированных программ наставничества педагогических работников.</a:t>
            </a:r>
            <a:endParaRPr lang="en-US" dirty="0" smtClean="0"/>
          </a:p>
          <a:p>
            <a:r>
              <a:rPr lang="ru-RU" dirty="0" smtClean="0"/>
              <a:t>Под условиями понимаются те факторы, элементы и особенности функционирования образовательной организации, которые существенно влияют на различные аспекты ее результативности. Те условия, которые непосредственно задействованы в системе (целевой модели) наставничества, являются ее ресурсами, необходимыми для реализации персонализированных программ наставничества.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167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Кадровые условия предполагают наличие в образовательной организации: руководителя, разделяющего ценности отечественной системы образования, приоритетные направления ее развития; куратора реализации персонализированных программ наставничества; наставников - педагогов, которые: - имеют подтвержденные результаты педагогической деятельности; - демонстрируют образцы лучших практик преподавания, профессионального взаимодействия с коллегами; педагога-психолога, в фокусе которого находятся личности наставника и наставляемого, организация и психологическое сопровождение их взаимодействия.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044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Организационно-методические и организационно-педагогические условия и ресурсы реализации системы (целевой модели) наставничества в образовательной организации включают: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069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!!!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Предусматривается </a:t>
            </a:r>
            <a:r>
              <a:rPr lang="ru-RU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письменное согласие наставника на выполнение наставнических обязанностей, а также необходимость получения письменного согласия педагогического работника на закрепление за ним наставника.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47F0-8FB5-46B3-B9AA-4E24E1CA439C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Формы наставничества  в образовательной  организации различны: </a:t>
            </a:r>
            <a:r>
              <a:rPr lang="ru-RU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«педагог – </a:t>
            </a:r>
            <a:r>
              <a:rPr lang="ru-RU" sz="1200" b="1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</a:t>
            </a:r>
            <a:r>
              <a:rPr lang="ru-RU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», «руководитель образовательной организации – педагог», «работодатель – студент педагогического вуза/колледжа»  и др.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Форма наставничества «педагог –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применяется во всех образовательных организациях . Возможные модели: 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Взаимодействие </a:t>
            </a:r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«опытный педагог – молодой специалист», 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«лидер педагогического сообщества – педагог, испытывающий профессиональные затруднения в сфере коммуникации», 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«педагог-новатор – консервативный педагог», 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«опытный предметник – неопытный предметник»,.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Особую роль в форме наставничества «педагог–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</a:t>
            </a:r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перспективе будут играть педагоги, имеющие квалификационную категорию «педагог-наставник», «педагог-методист». Одно из необходимых условий присвоения педагогу квалификационной категории «педагог-наставник» - многолетнее продуктивное участие в реализации персонализированных программ наставничества. </a:t>
            </a:r>
          </a:p>
          <a:p>
            <a:endParaRPr lang="ru-RU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47F0-8FB5-46B3-B9AA-4E24E1CA439C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Материально-технические условия и ресурсы образовательной организации могут включать: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044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Стимулирование реализации системы (целевой модели) наставничества является инструментом мотивации и выполняет три функции - экономическую, социальную и моральную.</a:t>
            </a:r>
          </a:p>
          <a:p>
            <a:r>
              <a:rPr lang="ru-RU" dirty="0" smtClean="0"/>
              <a:t>Материальное (денежное) стимулирование предполагает возможность образовательным организациям коллективными договорами, соглашениями, локальными нормативными актами в соответствии с федеральными законами и иными нормативными правовыми актами Российской Федерации, в том числе регионального уровня определять размеры выплат компенсационного характера, установленные работнику за реализацию наставнической деятельности; 1 столбик </a:t>
            </a:r>
          </a:p>
          <a:p>
            <a:r>
              <a:rPr lang="ru-RU" dirty="0" smtClean="0"/>
              <a:t>Нематериальные способы стимулирования предполагают комплекс мероприятий, направленных на повышение общественного статуса наставников, публичное признание их деятельности и заслуг, рост репутации, улучшение психологического климата в коллективе, увеличение работоспособности педагогических работников, повышение их лояльности к руководству, привлечение высококвалифицированных специалистов, которые не требуют прямого использования денежных и иных материальных ресурсов: 2 столбик</a:t>
            </a:r>
          </a:p>
          <a:p>
            <a:r>
              <a:rPr lang="ru-RU" dirty="0" smtClean="0"/>
              <a:t>На региональном уровне для популяризации роли наставника и повышения его статуса рекомендуются такие меры, как организация и проведение фестивалей, форумов, конференций наставников на региональном и федеральном уровнях; проведение конкурсов профессионального мастерства и т.д.; организация сообществ (ассоциаций) наставников, проведение конкурсов на лучшего наставника муниципалитета (региона/Российской Федерации) с вручением премий. Способы мотивирования, стимулирования и поощрения наставнической деятельности педагогических работников носят вариативный характер и зависят от конкретных условий. Если возможности социокультурного окружения не позволяют полноценно мотивировать и стимулировать наставническую деятельность, образовательная организация может принять участие в региональных, федеральных или международных </a:t>
            </a:r>
            <a:r>
              <a:rPr lang="ru-RU" dirty="0" err="1" smtClean="0"/>
              <a:t>грантовых</a:t>
            </a:r>
            <a:r>
              <a:rPr lang="ru-RU" dirty="0" smtClean="0"/>
              <a:t> программах, поддерживающих развитие системы наставничества. 3 столбик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131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Система (целевая модель) наставничества является совокупностью условий, ресурсов, процессов, механизмов, инструментов, необходимых и достаточных для успешной реализации в образовательной организации персонализированных программ наставничества педагогических работников.</a:t>
            </a:r>
            <a:endParaRPr lang="en-US" dirty="0" smtClean="0"/>
          </a:p>
          <a:p>
            <a:r>
              <a:rPr lang="ru-RU" dirty="0" smtClean="0"/>
              <a:t>Под условиями понимаются те факторы, элементы и особенности функционирования образовательной организации, которые существенно влияют на различные аспекты ее результативности. Те условия, которые непосредственно задействованы в системе (целевой модели) наставничества, являются ее ресурсами, необходимыми для реализации персонализированных программ наставничества.</a:t>
            </a:r>
          </a:p>
          <a:p>
            <a:r>
              <a:rPr lang="ru-RU" dirty="0" smtClean="0"/>
              <a:t>Основные</a:t>
            </a:r>
            <a:r>
              <a:rPr lang="ru-RU" baseline="0" dirty="0" smtClean="0"/>
              <a:t> субъекты взаимодействия в системе наставничества – наставник и наставляемый. </a:t>
            </a:r>
          </a:p>
          <a:p>
            <a:r>
              <a:rPr lang="ru-RU" baseline="0" dirty="0" smtClean="0"/>
              <a:t>Кто по вашему мнению может быть наставником?</a:t>
            </a:r>
          </a:p>
          <a:p>
            <a:r>
              <a:rPr lang="ru-RU" baseline="0" dirty="0" smtClean="0"/>
              <a:t>Кто такой наставляемый?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1676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Психолого-педагогические условия включают меры по созданию атмосферы психологического комфорта и доверия, взаимопомощи и уважения в педагогическом коллективе. Такая атмосфера позволяет предотвратить напряжение и конфликтные ситуации в коллективе, повысить стрессоустойчивость наставников и наставляемых; нивелировать монотонность и однообразие в деятельности педагогов старших возрастов, предотвратить их профессионально-личностное выгорание, успешно адаптировать молодых/начинающих педагогов в коллективе.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282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Формы наставничества  в образовательной  организации различны: </a:t>
            </a:r>
            <a:r>
              <a:rPr lang="ru-RU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«педагог – </a:t>
            </a:r>
            <a:r>
              <a:rPr lang="ru-RU" sz="1200" b="1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</a:t>
            </a:r>
            <a:r>
              <a:rPr lang="ru-RU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», «руководитель образовательной организации – педагог», «работодатель – студент педагогического вуза/колледжа»  и др.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Форма наставничества «педагог –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применяется во всех образовательных организациях . Возможные модели: 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Взаимодействие </a:t>
            </a:r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«опытный педагог – молодой специалист», 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«лидер педагогического сообщества – педагог, испытывающий профессиональные затруднения в сфере коммуникации», 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«педагог-новатор – консервативный педагог», </a:t>
            </a:r>
            <a:endParaRPr lang="ru-RU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«опытный предметник – неопытный предметник»,.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Особую роль в форме наставничества «педагог–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педагог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</a:t>
            </a:r>
            <a:r>
              <a:rPr lang="ru-RU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перспективе будут играть педагоги, имеющие квалификационную категорию «педагог-наставник», «педагог-методист». Одно из необходимых условий присвоения педагогу квалификационной категории «педагог-наставник» - многолетнее продуктивное участие в реализации персонализированных программ наставничества. </a:t>
            </a:r>
          </a:p>
          <a:p>
            <a:endParaRPr lang="ru-RU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47F0-8FB5-46B3-B9AA-4E24E1CA439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47F0-8FB5-46B3-B9AA-4E24E1CA439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966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Одним из ключевых направлений создания Системы является </a:t>
            </a:r>
            <a:r>
              <a:rPr lang="ru-RU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развитие наставничества педагогических кадров, являющееся эффективным инструментом профессионального роста педагогических работников. </a:t>
            </a:r>
          </a:p>
          <a:p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Главная проблема наставничества в образовании на сегодняшний день – </a:t>
            </a:r>
            <a:r>
              <a:rPr lang="ru-RU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неопределенность его концептуально-методологического и нормативного правового статуса</a:t>
            </a:r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что существенно затрудняет его «превращение» в широкое социально-педагогическое явление. Наставничество в образовании развивается преимущественно как волонтерское движение. Существует реальная потребность его трансформации в регламентированный вид профессиональной деятельности в образовании. 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044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Одним из путей разрешения данного противоречия является разработка и внедрение системы (целевой модели) наставничества педагогических работников в образовательных организациях. </a:t>
            </a:r>
          </a:p>
          <a:p>
            <a:r>
              <a: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Система (целевая модель) наставничества включает концептуально-методологическую разработку основных категорий и понятий, связанных с наставничеством, нормативное правовое обеспечение наставнической деятельности, направленное на повышение правового статуса наставничества и наставников, определение организационно-педагогических, методических и технологических механизмов реализации системы наставничества педагогических работников в образовательных организациях. </a:t>
            </a:r>
            <a:r>
              <a:rPr lang="ru-RU" b="0" dirty="0" smtClean="0"/>
              <a:t> </a:t>
            </a:r>
          </a:p>
          <a:p>
            <a:r>
              <a:rPr lang="ru-RU" dirty="0" smtClean="0"/>
              <a:t>Важнейшей особенностью системы наставничества является то, что она носит точечный, индивидуализированный и персонализированный характер, ориентирована на конкретного педагога и призвана решать в первую очередь его личностные, профессиональные и социальные проблемы, имеет гибкую структуру учета особенностей преодоления затруднений наставляемого и интенсивность решения тех или иных запросов (наставник и наставляемый самостоятельно решают, сколько времени потратить на изучение тех или иных вопросов и какая глубина их проработки нужна)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044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Методические рекомендации разработаны в соответствии с пунктом 33 распоряжения Правительства Российской Федерации от 31 декабря 2019 г. № 3273-р (ред. от 20 августа 2021 г.) «Об утверждении основных принципов национальной системы профессионального роста педагогических работников Российской Федерации, включая национальную систему учительского роста», а также в рамках реализации паспорта федерального проекта «Современная школа» национального проекта «Образование»1. </a:t>
            </a:r>
          </a:p>
          <a:p>
            <a:r>
              <a:rPr lang="ru-RU" sz="1200" b="1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Срок внедрения системы наставничества педагогических работников в образовательных организациях Российской Федерации – конец 2022 года.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201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47F0-8FB5-46B3-B9AA-4E24E1CA439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839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547F0-8FB5-46B3-B9AA-4E24E1CA439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604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!!! Образовательная организация признается реализующей систему наставничества педагогических работников при наличии документов образовательной организации, утверждающих положение о системе наставничества педагогических работников в образовательной организации.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570D4-9143-4E91-8959-8D963457B76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167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разработке системы (целевой модели) наставничества учитывались положения законодательства в области образования и трудовых отношений, документы стратегического планирования, Указы Президента Российской Федерации, постановления и распоряжения Правительства Российской Федерации, ведомственные приказы, Единый квалификационный справочник должностей </a:t>
            </a:r>
          </a:p>
          <a:p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руководителей, специалистов и служащих (ЕКС) и другие нормативные правовые акты.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F154FD-418D-4B7F-B93E-58B4787BEA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044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AB425-DFB5-4FCA-9C9A-887CEADBC0E2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86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2DD7D-DD67-4EA1-9A49-4108CFC49FF7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634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021B-FB7F-412D-8D18-6A344B2E4FD9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401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5667E-2A90-469D-9A16-D270F0A8E6E1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9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DCE78-6187-4442-B471-057E94F6DDA7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15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E1EBA-EA52-4E8D-9939-9644FD667CB3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611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D627-9368-4D2E-A319-77E6259BF160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62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98B04-79B0-4FA4-8A03-3A842EC33536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62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35225-A191-4E4F-8F1B-E11ED871F1B8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61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BE35B-2A3A-4467-8288-FA8AD71CDA3F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140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E7E02-4973-415C-8A6A-7F10FA04915F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208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1DD4D-06E0-4078-B775-B78D7561B6A5}" type="datetime1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3B3F-69E8-476E-A099-57001D4238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28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H="1">
            <a:off x="2339755" y="2058086"/>
            <a:ext cx="446449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4499992" y="408391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ПИСЬМО </a:t>
            </a:r>
            <a:r>
              <a:rPr lang="ru-RU" sz="1600" dirty="0" smtClean="0"/>
              <a:t>Минпросвещения России N АЗ-1128/08 от 21 декабря 2021 года ,  </a:t>
            </a:r>
          </a:p>
          <a:p>
            <a:r>
              <a:rPr lang="ru-RU" sz="1600" dirty="0" smtClean="0"/>
              <a:t>Профсоюза работников народного образования и науки РФ N 657 от 21.12.2021</a:t>
            </a:r>
            <a:endParaRPr lang="ru-RU" sz="1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91680" cy="13033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036" y="124566"/>
            <a:ext cx="1150953" cy="866812"/>
          </a:xfrm>
          <a:prstGeom prst="rect">
            <a:avLst/>
          </a:prstGeom>
        </p:spPr>
      </p:pic>
      <p:pic>
        <p:nvPicPr>
          <p:cNvPr id="10" name="Рисунок 9" descr="год народных культу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195486"/>
            <a:ext cx="1351842" cy="83363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24000" y="1788046"/>
            <a:ext cx="74168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Система (целевая модель) наставничества</a:t>
            </a:r>
          </a:p>
          <a:p>
            <a:pPr algn="ctr"/>
            <a:r>
              <a:rPr lang="ru-RU" sz="2400" dirty="0" smtClean="0"/>
              <a:t>Основные </a:t>
            </a:r>
            <a:r>
              <a:rPr lang="ru-RU" sz="2400" dirty="0"/>
              <a:t>этапы внедрения (применения) и реализации системы (целевой модели) наставничества педагогических работников в образовательной организации </a:t>
            </a:r>
          </a:p>
        </p:txBody>
      </p:sp>
    </p:spTree>
    <p:extLst>
      <p:ext uri="{BB962C8B-B14F-4D97-AF65-F5344CB8AC3E}">
        <p14:creationId xmlns:p14="http://schemas.microsoft.com/office/powerpoint/2010/main" val="162529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787208" cy="385491"/>
          </a:xfrm>
        </p:spPr>
        <p:txBody>
          <a:bodyPr>
            <a:noAutofit/>
          </a:bodyPr>
          <a:lstStyle/>
          <a:p>
            <a:pPr lvl="0"/>
            <a:r>
              <a:rPr lang="ru-RU" sz="2000" dirty="0"/>
              <a:t>Мониторинг внедрения (применения</a:t>
            </a:r>
            <a:r>
              <a:rPr lang="ru-RU" sz="2000" dirty="0" smtClean="0"/>
              <a:t>) СН</a:t>
            </a:r>
            <a:endParaRPr lang="ru-RU" sz="2000" dirty="0">
              <a:latin typeface="PT Sans" panose="020B0503020203020204" pitchFamily="34" charset="-5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330239"/>
            <a:ext cx="8614548" cy="5232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Система </a:t>
            </a:r>
            <a:r>
              <a:rPr lang="ru-RU" sz="1400" dirty="0"/>
              <a:t>сбора, обработки, хранения и использования информации о результатах внедрения системы (целевой модели) наставничества и/или отдельных ее элементов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795372"/>
            <a:ext cx="7632848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Мониторинг внедрения (применения)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67744" y="2499742"/>
            <a:ext cx="2592288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Оценка </a:t>
            </a:r>
            <a:r>
              <a:rPr lang="ru-RU" sz="1200" dirty="0"/>
              <a:t>качества процесса реализации персонализированных программ наставничества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835696" y="3434717"/>
            <a:ext cx="3744416" cy="156966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Оценка личностно-профессиональных </a:t>
            </a:r>
            <a:r>
              <a:rPr lang="ru-RU" sz="1200" dirty="0"/>
              <a:t>изменений наставника и </a:t>
            </a:r>
            <a:r>
              <a:rPr lang="ru-RU" sz="1200" dirty="0" smtClean="0"/>
              <a:t>наставляемого:  </a:t>
            </a:r>
          </a:p>
          <a:p>
            <a:pPr algn="ctr"/>
            <a:r>
              <a:rPr lang="ru-RU" sz="1200" dirty="0" smtClean="0"/>
              <a:t>(</a:t>
            </a:r>
            <a:r>
              <a:rPr lang="ru-RU" sz="1200" dirty="0" err="1"/>
              <a:t>мотивационноличностные</a:t>
            </a:r>
            <a:r>
              <a:rPr lang="ru-RU" sz="1200" dirty="0"/>
              <a:t> характеристики, </a:t>
            </a:r>
            <a:endParaRPr lang="ru-RU" sz="1200" dirty="0" smtClean="0"/>
          </a:p>
          <a:p>
            <a:pPr algn="ctr"/>
            <a:r>
              <a:rPr lang="ru-RU" sz="1200" dirty="0" smtClean="0"/>
              <a:t>наращивание </a:t>
            </a:r>
            <a:r>
              <a:rPr lang="ru-RU" sz="1200" dirty="0"/>
              <a:t>компетенций, </a:t>
            </a:r>
            <a:endParaRPr lang="ru-RU" sz="1200" dirty="0" smtClean="0"/>
          </a:p>
          <a:p>
            <a:pPr algn="ctr"/>
            <a:r>
              <a:rPr lang="ru-RU" sz="1200" dirty="0" smtClean="0"/>
              <a:t>профессиональный </a:t>
            </a:r>
            <a:r>
              <a:rPr lang="ru-RU" sz="1200" dirty="0"/>
              <a:t>рост, </a:t>
            </a:r>
            <a:endParaRPr lang="ru-RU" sz="1200" dirty="0" smtClean="0"/>
          </a:p>
          <a:p>
            <a:pPr algn="ctr"/>
            <a:r>
              <a:rPr lang="ru-RU" sz="1200" dirty="0" smtClean="0"/>
              <a:t>социальная </a:t>
            </a:r>
            <a:r>
              <a:rPr lang="ru-RU" sz="1200" dirty="0"/>
              <a:t>активность, </a:t>
            </a:r>
            <a:endParaRPr lang="ru-RU" sz="1200" dirty="0" smtClean="0"/>
          </a:p>
          <a:p>
            <a:pPr algn="ctr"/>
            <a:r>
              <a:rPr lang="ru-RU" sz="1200" dirty="0" smtClean="0"/>
              <a:t>динамика </a:t>
            </a:r>
            <a:r>
              <a:rPr lang="ru-RU" sz="1200" dirty="0"/>
              <a:t>образовательных результатов обучающихся)</a:t>
            </a: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4716016" y="1164704"/>
            <a:ext cx="0" cy="1655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11560" y="1966037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Кто? 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28684" y="1980580"/>
            <a:ext cx="75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Что?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533159" y="1995686"/>
            <a:ext cx="1135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Когда?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71580" y="3434717"/>
            <a:ext cx="14921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Куратор </a:t>
            </a:r>
            <a:r>
              <a:rPr lang="ru-RU" sz="1200" dirty="0"/>
              <a:t>и члены </a:t>
            </a:r>
            <a:r>
              <a:rPr lang="ru-RU" sz="1200" dirty="0" smtClean="0"/>
              <a:t>Совета (методического объединения) </a:t>
            </a:r>
            <a:r>
              <a:rPr lang="ru-RU" sz="1200" dirty="0"/>
              <a:t>наставников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52682" y="3003798"/>
            <a:ext cx="23357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На всех этапах внедрения </a:t>
            </a:r>
            <a:r>
              <a:rPr lang="ru-RU" sz="1200" dirty="0"/>
              <a:t>(применения) системы (целевой модели) </a:t>
            </a:r>
            <a:r>
              <a:rPr lang="ru-RU" sz="1200" dirty="0" smtClean="0"/>
              <a:t>наставничества: </a:t>
            </a:r>
          </a:p>
          <a:p>
            <a:pPr algn="just"/>
            <a:r>
              <a:rPr lang="ru-RU" sz="1200" dirty="0" smtClean="0"/>
              <a:t>                   -подготовительный,</a:t>
            </a:r>
          </a:p>
          <a:p>
            <a:pPr algn="just"/>
            <a:r>
              <a:rPr lang="ru-RU" sz="1200" dirty="0" smtClean="0"/>
              <a:t>                   -основной,</a:t>
            </a:r>
          </a:p>
          <a:p>
            <a:pPr algn="just"/>
            <a:r>
              <a:rPr lang="ru-RU" sz="1200" dirty="0" smtClean="0"/>
              <a:t>                   -заключительный</a:t>
            </a:r>
          </a:p>
          <a:p>
            <a:pPr algn="ctr"/>
            <a:endParaRPr lang="ru-RU" sz="1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43588" y="2499742"/>
            <a:ext cx="1492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Руководитель ОО</a:t>
            </a:r>
          </a:p>
          <a:p>
            <a:pPr algn="ctr"/>
            <a:r>
              <a:rPr lang="ru-RU" sz="1200" dirty="0" smtClean="0"/>
              <a:t>Эксперт</a:t>
            </a:r>
          </a:p>
          <a:p>
            <a:pPr algn="ctr"/>
            <a:endParaRPr lang="ru-RU" sz="1200" dirty="0"/>
          </a:p>
        </p:txBody>
      </p:sp>
      <p:sp>
        <p:nvSpPr>
          <p:cNvPr id="23" name="Правая фигурная скобка 22"/>
          <p:cNvSpPr/>
          <p:nvPr/>
        </p:nvSpPr>
        <p:spPr>
          <a:xfrm>
            <a:off x="5652120" y="2499742"/>
            <a:ext cx="432048" cy="24482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78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1798983" y="1635646"/>
            <a:ext cx="4933257" cy="576064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787208" cy="385491"/>
          </a:xfrm>
        </p:spPr>
        <p:txBody>
          <a:bodyPr>
            <a:noAutofit/>
          </a:bodyPr>
          <a:lstStyle/>
          <a:p>
            <a:r>
              <a:rPr lang="ru-RU" sz="1800" dirty="0"/>
              <a:t>Планируемые результаты внедрения и реализации </a:t>
            </a:r>
            <a:r>
              <a:rPr lang="ru-RU" sz="1800" dirty="0" smtClean="0"/>
              <a:t>СН </a:t>
            </a:r>
            <a:r>
              <a:rPr lang="ru-RU" sz="1800" dirty="0"/>
              <a:t>педагогических работников в образовательной </a:t>
            </a:r>
            <a:r>
              <a:rPr lang="ru-RU" sz="1800" dirty="0" smtClean="0"/>
              <a:t>организации</a:t>
            </a:r>
            <a:endParaRPr lang="ru-RU" sz="1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3054" y="699542"/>
            <a:ext cx="88934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Формирование </a:t>
            </a:r>
            <a:r>
              <a:rPr lang="ru-RU" sz="1600" dirty="0"/>
              <a:t>и </a:t>
            </a:r>
            <a:r>
              <a:rPr lang="ru-RU" sz="1600" dirty="0" smtClean="0"/>
              <a:t>обеспечение </a:t>
            </a:r>
            <a:r>
              <a:rPr lang="ru-RU" sz="1600" dirty="0"/>
              <a:t>функционирования единой федеральной системы научно-методического сопровождения педагогических работников и управленческих кадров в части поддержки педагогов «на местах</a:t>
            </a:r>
            <a:r>
              <a:rPr lang="ru-RU" sz="1600" dirty="0" smtClean="0"/>
              <a:t>» </a:t>
            </a:r>
            <a:endParaRPr lang="ru-RU" sz="1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1711510"/>
            <a:ext cx="4572000" cy="369332"/>
          </a:xfrm>
          <a:prstGeom prst="rect">
            <a:avLst/>
          </a:prstGeom>
          <a:ln w="19050">
            <a:solidFill>
              <a:schemeClr val="tx2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dirty="0" smtClean="0"/>
              <a:t>Эффективная среда наставничества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3346995"/>
            <a:ext cx="16206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непрерывный </a:t>
            </a:r>
            <a:r>
              <a:rPr lang="ru-RU" sz="1200" dirty="0"/>
              <a:t>профессиональный рост, </a:t>
            </a:r>
            <a:endParaRPr lang="ru-RU" sz="1200" dirty="0" smtClean="0"/>
          </a:p>
          <a:p>
            <a:pPr algn="just"/>
            <a:r>
              <a:rPr lang="ru-RU" sz="1200" dirty="0" smtClean="0"/>
              <a:t>личностное </a:t>
            </a:r>
            <a:r>
              <a:rPr lang="ru-RU" sz="1200" dirty="0"/>
              <a:t>развитие и самореализацию педагогических </a:t>
            </a:r>
            <a:r>
              <a:rPr lang="ru-RU" sz="1200" dirty="0" smtClean="0"/>
              <a:t>работников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98983" y="3315637"/>
            <a:ext cx="13328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 </a:t>
            </a:r>
            <a:r>
              <a:rPr lang="ru-RU" sz="1200" dirty="0" smtClean="0"/>
              <a:t>рост </a:t>
            </a:r>
            <a:r>
              <a:rPr lang="ru-RU" sz="1200" dirty="0"/>
              <a:t>числа закрепившихся в профессии молодых</a:t>
            </a:r>
            <a:r>
              <a:rPr lang="ru-RU" sz="1200" dirty="0" smtClean="0"/>
              <a:t>/ начинающих педагогов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3274987"/>
            <a:ext cx="16561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 </a:t>
            </a:r>
            <a:r>
              <a:rPr lang="ru-RU" sz="1200" dirty="0" smtClean="0"/>
              <a:t>развитие </a:t>
            </a:r>
            <a:r>
              <a:rPr lang="ru-RU" sz="1200" dirty="0"/>
              <a:t>профессиональных перспектив педагогов старшего возраста в условиях цифровизации </a:t>
            </a:r>
            <a:r>
              <a:rPr lang="ru-RU" sz="1200" dirty="0" smtClean="0"/>
              <a:t>образования</a:t>
            </a: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3243629"/>
            <a:ext cx="13681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методическое сопровождение системы наставничества образовательной </a:t>
            </a:r>
            <a:r>
              <a:rPr lang="ru-RU" sz="1200" dirty="0" smtClean="0"/>
              <a:t>организации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28184" y="3284279"/>
            <a:ext cx="1403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цифровая информационно-коммуникативная среда наставничества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740352" y="3274987"/>
            <a:ext cx="13681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обмен инновационным опытом в сфере практик наставничества педагогических </a:t>
            </a:r>
            <a:r>
              <a:rPr lang="ru-RU" sz="1200" dirty="0" smtClean="0"/>
              <a:t>работников</a:t>
            </a:r>
            <a:endParaRPr lang="ru-RU" sz="1200" dirty="0"/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892" y="2354039"/>
            <a:ext cx="1208596" cy="734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331" y="2247441"/>
            <a:ext cx="1175485" cy="963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47441"/>
            <a:ext cx="1074812" cy="9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695" y="2222368"/>
            <a:ext cx="1142281" cy="1013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21293"/>
            <a:ext cx="936104" cy="79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417" y="2317890"/>
            <a:ext cx="1085182" cy="82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65032" y="4721100"/>
            <a:ext cx="2133600" cy="273844"/>
          </a:xfrm>
        </p:spPr>
        <p:txBody>
          <a:bodyPr/>
          <a:lstStyle/>
          <a:p>
            <a:fld id="{11EA3B3F-69E8-476E-A099-57001D4238F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5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1635646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rgbClr val="000000"/>
              </a:buClr>
              <a:buSzPts val="1100"/>
            </a:pPr>
            <a:r>
              <a:rPr lang="ru-RU" sz="2400" dirty="0" smtClean="0"/>
              <a:t>Условия и ресурсы </a:t>
            </a:r>
          </a:p>
          <a:p>
            <a:pPr lvl="0" algn="ctr">
              <a:buClr>
                <a:srgbClr val="000000"/>
              </a:buClr>
              <a:buSzPts val="1100"/>
            </a:pPr>
            <a:r>
              <a:rPr lang="ru-RU" sz="2400" dirty="0" smtClean="0"/>
              <a:t>для внедрения и реализации системы (целевой модели) наставничества педагогических работников </a:t>
            </a:r>
          </a:p>
          <a:p>
            <a:pPr lvl="0" algn="ctr">
              <a:buClr>
                <a:srgbClr val="000000"/>
              </a:buClr>
              <a:buSzPts val="1100"/>
            </a:pPr>
            <a:r>
              <a:rPr lang="ru-RU" sz="2400" dirty="0" smtClean="0"/>
              <a:t>в образовательной организации</a:t>
            </a:r>
            <a:endParaRPr lang="ru-RU" sz="2400" dirty="0">
              <a:latin typeface="PT Sans" panose="020B0503020203020204" pitchFamily="34" charset="-52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2339755" y="2058086"/>
            <a:ext cx="446449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70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483518"/>
            <a:ext cx="56166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000000"/>
              </a:buClr>
              <a:buSzPts val="1100"/>
            </a:pPr>
            <a:r>
              <a:rPr lang="ru-RU" sz="1400" b="1" dirty="0" smtClean="0"/>
              <a:t>УСЛОВИЯ И РЕСУРСЫ ДЛЯ ВНЕДРЕНИЯ И РЕАЛИЗАЦИИ СИСТЕМЫ (ЦЕЛЕВОЙ МОДЕЛИ) НАСТАВНИЧЕСТВА ПЕДАГОГИЧЕСКИХ РАБОТНИКОВ В ОБРАЗОВАТЕЛЬНОЙ ОРГАНИЗАЦИИ</a:t>
            </a:r>
            <a:endParaRPr lang="ru-RU" sz="1400" b="1" dirty="0">
              <a:latin typeface="PT Sans" panose="020B0503020203020204" pitchFamily="34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35896" y="1419622"/>
            <a:ext cx="5201372" cy="3511862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B87E-4C12-4FA6-8E46-A6436D5F6D32}" type="slidenum">
              <a:rPr lang="ru-RU" smtClean="0"/>
              <a:pPr/>
              <a:t>13</a:t>
            </a:fld>
            <a:endParaRPr lang="ru-RU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2555364849"/>
              </p:ext>
            </p:extLst>
          </p:nvPr>
        </p:nvGraphicFramePr>
        <p:xfrm>
          <a:off x="107503" y="1419622"/>
          <a:ext cx="3240359" cy="3389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3870176" y="1563638"/>
            <a:ext cx="3220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I. </a:t>
            </a:r>
            <a:r>
              <a:rPr lang="ru-RU" dirty="0" smtClean="0"/>
              <a:t>Кадровые условия и ресурсы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870176" y="199433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II. </a:t>
            </a:r>
            <a:r>
              <a:rPr lang="ru-RU" dirty="0" smtClean="0"/>
              <a:t>Организационно-методические и организационно-педагогические условия и ресурсы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870176" y="29304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III. </a:t>
            </a:r>
            <a:r>
              <a:rPr lang="ru-RU" dirty="0" smtClean="0"/>
              <a:t>Материально-технические условия и ресурсы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854927" y="360121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IV. </a:t>
            </a:r>
            <a:r>
              <a:rPr lang="ru-RU" dirty="0" smtClean="0"/>
              <a:t>Финансово-экономические условия. Мотивирование и стимулирование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870176" y="4371950"/>
            <a:ext cx="3876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V. </a:t>
            </a:r>
            <a:r>
              <a:rPr lang="ru-RU" dirty="0" smtClean="0"/>
              <a:t>Психолого-педагогические условия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91680" cy="130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6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www.scrivenervirgin.com/wp-content/uploads/2017/11/multi-manager-dreamstime_l_400126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7048"/>
            <a:ext cx="1043608" cy="127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s://kartinkin.net/uploads/posts/2022-12/1670475855_21-kartinkin-net-p-kartinki-chelovechkov-vkontakte-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161" y="1635646"/>
            <a:ext cx="1526359" cy="104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s://thumbs.dreamstime.com/b/supereroe-dell-uomo-d-affari-della-gente-bianca-d-5425179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688256"/>
            <a:ext cx="978349" cy="124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05979"/>
            <a:ext cx="7787208" cy="385491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Кадровые условия и ресурсы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756022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Руководитель ОО</a:t>
            </a:r>
            <a:r>
              <a:rPr lang="ru-RU" dirty="0"/>
              <a:t>:</a:t>
            </a:r>
          </a:p>
          <a:p>
            <a:r>
              <a:rPr lang="ru-RU" dirty="0"/>
              <a:t>	- разделяет ценности отечественной системы образования;</a:t>
            </a:r>
          </a:p>
          <a:p>
            <a:r>
              <a:rPr lang="ru-RU" dirty="0"/>
              <a:t>	- поддерживает приоритетные направления ее </a:t>
            </a:r>
            <a:r>
              <a:rPr lang="ru-RU" dirty="0" smtClean="0"/>
              <a:t>развития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39490" y="1779662"/>
            <a:ext cx="7444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/>
              <a:t>Куратор</a:t>
            </a:r>
            <a:r>
              <a:rPr lang="ru-RU" dirty="0"/>
              <a:t>:</a:t>
            </a:r>
          </a:p>
          <a:p>
            <a:pPr algn="r"/>
            <a:r>
              <a:rPr lang="ru-RU" dirty="0" smtClean="0"/>
              <a:t>- </a:t>
            </a:r>
            <a:r>
              <a:rPr lang="ru-RU" dirty="0"/>
              <a:t>реализовывает персонализированные программы наставничества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99592" y="2571750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Наставники</a:t>
            </a:r>
            <a:r>
              <a:rPr lang="ru-RU" dirty="0"/>
              <a:t>: </a:t>
            </a:r>
          </a:p>
          <a:p>
            <a:r>
              <a:rPr lang="ru-RU" dirty="0"/>
              <a:t>	- имеют подтвержденные результаты педагогической деятельности; </a:t>
            </a:r>
          </a:p>
          <a:p>
            <a:r>
              <a:rPr lang="ru-RU" dirty="0"/>
              <a:t>	- демонстрируют образцы лучших практик преподавания; </a:t>
            </a:r>
          </a:p>
          <a:p>
            <a:r>
              <a:rPr lang="ru-RU" dirty="0"/>
              <a:t>	- владеют умением профессионального взаимодействия с коллегами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4083918"/>
            <a:ext cx="72430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/>
              <a:t>Педагог-психолог</a:t>
            </a:r>
            <a:r>
              <a:rPr lang="ru-RU" dirty="0"/>
              <a:t> : </a:t>
            </a:r>
          </a:p>
          <a:p>
            <a:pPr marL="742950" lvl="1" indent="-285750" algn="r">
              <a:buFontTx/>
              <a:buChar char="-"/>
            </a:pPr>
            <a:r>
              <a:rPr lang="ru-RU" dirty="0" smtClean="0"/>
              <a:t>организовывает </a:t>
            </a:r>
            <a:r>
              <a:rPr lang="ru-RU" dirty="0"/>
              <a:t>взаимодействие пар; </a:t>
            </a:r>
            <a:endParaRPr lang="ru-RU" dirty="0" smtClean="0"/>
          </a:p>
          <a:p>
            <a:pPr marL="742950" lvl="1" indent="-285750" algn="r">
              <a:buFontTx/>
              <a:buChar char="-"/>
            </a:pPr>
            <a:r>
              <a:rPr lang="ru-RU" dirty="0" smtClean="0"/>
              <a:t>оказывает </a:t>
            </a:r>
            <a:r>
              <a:rPr lang="ru-RU" dirty="0"/>
              <a:t>психологическое сопровождение их взаимодействия</a:t>
            </a:r>
          </a:p>
        </p:txBody>
      </p:sp>
      <p:pic>
        <p:nvPicPr>
          <p:cNvPr id="16" name="Picture 16" descr="https://dpo23.ru/pluginfile.php/3158/course/overviewfiles/jobs_defaul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795886"/>
            <a:ext cx="1656184" cy="134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2E47-EF4D-46EA-9928-A93D05989DB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40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137267" y="915566"/>
            <a:ext cx="4290717" cy="410445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600" dirty="0" smtClean="0"/>
              <a:t>подготовка </a:t>
            </a:r>
            <a:r>
              <a:rPr lang="ru-RU" sz="1600" b="1" i="1" dirty="0" smtClean="0"/>
              <a:t>локальных нормативных актов, программ</a:t>
            </a:r>
            <a:r>
              <a:rPr lang="ru-RU" sz="1600" dirty="0" smtClean="0"/>
              <a:t>, сопровождающих процесс наставничества педагогических работников;</a:t>
            </a:r>
          </a:p>
          <a:p>
            <a:pPr algn="just"/>
            <a:r>
              <a:rPr lang="ru-RU" sz="1600" dirty="0" smtClean="0"/>
              <a:t>разработка </a:t>
            </a:r>
            <a:r>
              <a:rPr lang="ru-RU" sz="1600" b="1" i="1" dirty="0" smtClean="0"/>
              <a:t>персонализированных</a:t>
            </a:r>
            <a:r>
              <a:rPr lang="ru-RU" sz="1600" dirty="0" smtClean="0"/>
              <a:t> программ наставнической деятельности;</a:t>
            </a:r>
          </a:p>
          <a:p>
            <a:pPr algn="just"/>
            <a:r>
              <a:rPr lang="ru-RU" sz="1600" dirty="0" smtClean="0"/>
              <a:t>оказание </a:t>
            </a:r>
            <a:r>
              <a:rPr lang="ru-RU" sz="1600" b="1" i="1" dirty="0" smtClean="0"/>
              <a:t>консультационной и методической помощи наставникам </a:t>
            </a:r>
            <a:r>
              <a:rPr lang="ru-RU" sz="1600" dirty="0" smtClean="0"/>
              <a:t>и наставляемым в разработке перечня мероприятий дорожной карты по реализации персонализированных программ наставничества; </a:t>
            </a:r>
          </a:p>
          <a:p>
            <a:pPr algn="just"/>
            <a:r>
              <a:rPr lang="ru-RU" sz="1600" dirty="0" smtClean="0"/>
              <a:t>изучение, </a:t>
            </a:r>
            <a:r>
              <a:rPr lang="ru-RU" sz="1600" b="1" i="1" dirty="0" smtClean="0"/>
              <a:t>обобщение и распространение положительного опыта работы наставников</a:t>
            </a:r>
            <a:r>
              <a:rPr lang="ru-RU" sz="1600" dirty="0" smtClean="0"/>
              <a:t>, обмен инновационным опытом в сфере наставничества педагогических работников; 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648200" y="900112"/>
            <a:ext cx="4388296" cy="4047901"/>
          </a:xfrm>
        </p:spPr>
        <p:txBody>
          <a:bodyPr>
            <a:noAutofit/>
          </a:bodyPr>
          <a:lstStyle/>
          <a:p>
            <a:pPr algn="just"/>
            <a:r>
              <a:rPr lang="ru-RU" sz="1600" b="1" i="1" dirty="0" smtClean="0"/>
              <a:t>координирование вертикальных и горизонтальных </a:t>
            </a:r>
            <a:r>
              <a:rPr lang="ru-RU" sz="1600" dirty="0" smtClean="0"/>
              <a:t>связей в управлении наставнической деятельностью; </a:t>
            </a:r>
          </a:p>
          <a:p>
            <a:pPr algn="just"/>
            <a:r>
              <a:rPr lang="ru-RU" sz="1600" dirty="0" smtClean="0"/>
              <a:t>создание </a:t>
            </a:r>
            <a:r>
              <a:rPr lang="ru-RU" sz="1600" b="1" i="1" dirty="0" smtClean="0"/>
              <a:t>цифровой информационно-коммуникационной </a:t>
            </a:r>
            <a:r>
              <a:rPr lang="ru-RU" sz="1600" dirty="0" smtClean="0"/>
              <a:t>среды наставничества;</a:t>
            </a:r>
          </a:p>
          <a:p>
            <a:pPr algn="just"/>
            <a:r>
              <a:rPr lang="ru-RU" sz="1600" dirty="0" smtClean="0"/>
              <a:t>нормотворческая, учебно-методическая, научно-методическая,</a:t>
            </a:r>
            <a:r>
              <a:rPr lang="en-US" sz="1600" dirty="0" smtClean="0"/>
              <a:t> </a:t>
            </a:r>
            <a:r>
              <a:rPr lang="ru-RU" sz="1600" dirty="0" smtClean="0"/>
              <a:t>информационно-аналитическая деятельность региональных ЦНППМ, стажировочных площадок, сетевых сообществ, педагогических ассоциаций и т.д., направленная на поддержку наставничества педагогических работников в образовательных организациях;</a:t>
            </a:r>
          </a:p>
          <a:p>
            <a:pPr algn="just"/>
            <a:r>
              <a:rPr lang="ru-RU" sz="1600" dirty="0" smtClean="0"/>
              <a:t>осуществление мониторинга результатов наставнической деятельности. </a:t>
            </a:r>
            <a:endParaRPr lang="ru-RU" sz="16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99592" y="123478"/>
            <a:ext cx="7787208" cy="3854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Организационно-методические и организационно-педагогические условия и ресурсы</a:t>
            </a: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2E47-EF4D-46EA-9928-A93D05989DB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19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347614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b="1" i="1" dirty="0" smtClean="0"/>
              <a:t>Приказ «Об утверждении положения о системе наставничества педагогических работников в образовательной организации» </a:t>
            </a:r>
            <a:r>
              <a:rPr lang="ru-RU" dirty="0" smtClean="0"/>
              <a:t>(с приложениями: Положение о системе наставничества педагогических работников в образовательной организации, Дорожная карта (план мероприятий) по реализации Положения о системе наставничества педагогических работников в образовательной организации)</a:t>
            </a:r>
          </a:p>
          <a:p>
            <a:r>
              <a:rPr lang="ru-RU" dirty="0" smtClean="0"/>
              <a:t> </a:t>
            </a:r>
          </a:p>
          <a:p>
            <a:pPr marL="285750" indent="-285750">
              <a:buFontTx/>
              <a:buChar char="-"/>
            </a:pPr>
            <a:r>
              <a:rPr lang="ru-RU" b="1" i="1" dirty="0" smtClean="0"/>
              <a:t>Приказ(ы) о закреплении наставнических пар/групп </a:t>
            </a:r>
            <a:r>
              <a:rPr lang="ru-RU" dirty="0" smtClean="0"/>
              <a:t>с </a:t>
            </a:r>
            <a:r>
              <a:rPr lang="ru-RU" b="1" i="1" dirty="0" smtClean="0"/>
              <a:t>письменного согласия </a:t>
            </a:r>
            <a:r>
              <a:rPr lang="ru-RU" dirty="0" smtClean="0"/>
              <a:t>их участников на возложение на них дополнительных обязанностей, связанных с наставнической деятельностью</a:t>
            </a:r>
            <a:r>
              <a:rPr lang="ru-RU" b="1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ru-RU" b="1" i="1" dirty="0" smtClean="0"/>
              <a:t>Персонализированные программы наставничества (Индивидуальные маршруты развития)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26749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Основные нормативные правовые акты, которые могут быть разработаны образовательной организацией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771550"/>
            <a:ext cx="842493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Виртуальное (дистанционное) наставничество </a:t>
            </a:r>
            <a:r>
              <a:rPr lang="ru-RU" sz="1600" dirty="0" smtClean="0"/>
              <a:t>– дистанционная форма организации наставничества с использованием информационно-коммуникационных технологий. </a:t>
            </a:r>
          </a:p>
          <a:p>
            <a:r>
              <a:rPr lang="ru-RU" sz="1600" b="1" i="1" dirty="0" smtClean="0"/>
              <a:t>Наставничество в группе</a:t>
            </a:r>
            <a:r>
              <a:rPr lang="ru-RU" sz="1600" dirty="0" smtClean="0"/>
              <a:t> – форма наставничества, когда один наставник взаимодействует с группой наставляемых одновременно (от двух и более человек).</a:t>
            </a:r>
          </a:p>
          <a:p>
            <a:r>
              <a:rPr lang="ru-RU" sz="1600" b="1" i="1" dirty="0" smtClean="0"/>
              <a:t>Краткосрочное или целеполагающее наставничество </a:t>
            </a:r>
            <a:r>
              <a:rPr lang="ru-RU" sz="1600" dirty="0" smtClean="0"/>
              <a:t>– наставник и наставляемый встречаются по заранее установленному графику для постановки конкретных целей, ориентированных на определенные краткосрочные результаты. </a:t>
            </a:r>
          </a:p>
          <a:p>
            <a:r>
              <a:rPr lang="ru-RU" sz="1600" b="1" i="1" dirty="0" smtClean="0"/>
              <a:t>Реверсивное наставн</a:t>
            </a:r>
            <a:r>
              <a:rPr lang="ru-RU" sz="1600" dirty="0" smtClean="0"/>
              <a:t>ичество – профессионал младшего возраста становится наставником опытного работника по вопросам новых тенденций, технологий.</a:t>
            </a:r>
          </a:p>
          <a:p>
            <a:r>
              <a:rPr lang="ru-RU" sz="1600" b="1" i="1" dirty="0" smtClean="0"/>
              <a:t>Ситуационное наставничество </a:t>
            </a:r>
            <a:r>
              <a:rPr lang="ru-RU" sz="1600" dirty="0" smtClean="0"/>
              <a:t>– наставник оказывает помощь или консультацию всякий раз, когда наставляемый нуждается в них. Как правило, роль наставника состоит в том, чтобы обеспечить немедленное реагирование на ту или иную ситуацию, значимую для его подопечного. </a:t>
            </a:r>
          </a:p>
          <a:p>
            <a:r>
              <a:rPr lang="ru-RU" sz="1600" b="1" i="1" dirty="0" smtClean="0"/>
              <a:t>Скоростное консультационное наставничество </a:t>
            </a:r>
            <a:r>
              <a:rPr lang="ru-RU" sz="1600" dirty="0" smtClean="0"/>
              <a:t>– однократная встреча наставника (наставников) с наставником более высокого уровня (профессионалом/компетентным лицом)</a:t>
            </a:r>
          </a:p>
          <a:p>
            <a:r>
              <a:rPr lang="ru-RU" sz="1600" b="1" i="1" dirty="0" smtClean="0"/>
              <a:t>Традиционная форма наставничества («один на один») </a:t>
            </a:r>
            <a:r>
              <a:rPr lang="ru-RU" sz="1600" dirty="0" smtClean="0"/>
              <a:t>– взаимодействие между более опытным наставником и начинающим работником в течение продолжительного времени. 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26749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Виды наставничества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787208" cy="385491"/>
          </a:xfrm>
        </p:spPr>
        <p:txBody>
          <a:bodyPr>
            <a:noAutofit/>
          </a:bodyPr>
          <a:lstStyle/>
          <a:p>
            <a:r>
              <a:rPr lang="ru-RU" sz="2400" dirty="0" smtClean="0"/>
              <a:t>Материально-технические условия и ресурсы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699542"/>
            <a:ext cx="7128792" cy="129586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/>
              <a:t>рекреационная зона (модульный класс, комната отдыха) для проведения индивидуальных и групповых (малых групп) встреч наставников и наставляемых; </a:t>
            </a:r>
          </a:p>
        </p:txBody>
      </p:sp>
      <p:pic>
        <p:nvPicPr>
          <p:cNvPr id="3076" name="Picture 4" descr="https://tvcenter.ru/wp-content/uploads/2023/03/obsuzhdenie-na-rabo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77000"/>
            <a:ext cx="1784792" cy="132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2" descr="https://sneg.top/uploads/posts/2023-04/1681198119_sneg-top-p-soveshchanie-kartinki-dlya-prezentatsii-in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4326"/>
            <a:ext cx="1979712" cy="197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139702"/>
            <a:ext cx="6624736" cy="129586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/>
              <a:t>доска объявлений для размещения открытой информации по наставничеству педагогических работников (в </a:t>
            </a:r>
            <a:r>
              <a:rPr lang="ru-RU" dirty="0" err="1" smtClean="0"/>
              <a:t>т.ч</a:t>
            </a:r>
            <a:r>
              <a:rPr lang="ru-RU" dirty="0" smtClean="0"/>
              <a:t>. электронный ресурс, чаты/группы наставников-наставляемых;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3651870"/>
            <a:ext cx="7056784" cy="13388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/>
              <a:t>широкополосный (скоростной) интернет; </a:t>
            </a:r>
            <a:r>
              <a:rPr lang="ru-RU" dirty="0" err="1" smtClean="0"/>
              <a:t>Wi-Fi</a:t>
            </a:r>
            <a:r>
              <a:rPr lang="ru-RU" dirty="0" smtClean="0"/>
              <a:t>;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/>
              <a:t>средства для организации видео-конференц-связи (ВКС); 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/>
              <a:t>другие материально-технические ресурсы</a:t>
            </a:r>
            <a:endParaRPr lang="ru-RU" dirty="0"/>
          </a:p>
        </p:txBody>
      </p:sp>
      <p:pic>
        <p:nvPicPr>
          <p:cNvPr id="3074" name="Picture 2" descr="https://agro-food-redaction.fr/wp-content/uploads/2022/09/blog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072" y="2067694"/>
            <a:ext cx="225342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2E47-EF4D-46EA-9928-A93D05989DB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52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9566" y="627534"/>
            <a:ext cx="2546210" cy="635124"/>
          </a:xfrm>
        </p:spPr>
        <p:txBody>
          <a:bodyPr>
            <a:noAutofit/>
          </a:bodyPr>
          <a:lstStyle/>
          <a:p>
            <a:pPr algn="ctr"/>
            <a:r>
              <a:rPr lang="ru-RU" sz="1800" dirty="0"/>
              <a:t>Материальное стимулирование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101870" y="1419622"/>
            <a:ext cx="2021858" cy="3528392"/>
          </a:xfrm>
        </p:spPr>
        <p:txBody>
          <a:bodyPr>
            <a:normAutofit lnSpcReduction="10000"/>
          </a:bodyPr>
          <a:lstStyle/>
          <a:p>
            <a:r>
              <a:rPr lang="ru-RU" sz="1600" dirty="0" smtClean="0"/>
              <a:t>Коллективный договор;</a:t>
            </a:r>
          </a:p>
          <a:p>
            <a:r>
              <a:rPr lang="ru-RU" sz="1600" dirty="0" smtClean="0"/>
              <a:t>Соглашение;</a:t>
            </a:r>
          </a:p>
          <a:p>
            <a:pPr algn="just"/>
            <a:r>
              <a:rPr lang="ru-RU" sz="1600" dirty="0" smtClean="0"/>
              <a:t>Локальные нормативные акты в соответствии с федеральными законами и иными нормативными правовыми актами Российской Федерации</a:t>
            </a:r>
            <a:endParaRPr lang="ru-RU" sz="1600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3707904" y="627534"/>
            <a:ext cx="4824536" cy="479822"/>
          </a:xfrm>
        </p:spPr>
        <p:txBody>
          <a:bodyPr>
            <a:normAutofit/>
          </a:bodyPr>
          <a:lstStyle/>
          <a:p>
            <a:r>
              <a:rPr lang="ru-RU" sz="1800" dirty="0"/>
              <a:t>Нематериальные способы стимулирования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2555776" y="1563638"/>
            <a:ext cx="3582144" cy="357986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sz="2100" dirty="0"/>
              <a:t>рекомендованы для включения в резерв управленческих кадров органов государственной власти различных уровней и органов местного самоуправления;</a:t>
            </a:r>
          </a:p>
          <a:p>
            <a:pPr marL="0" indent="0" algn="just">
              <a:buNone/>
            </a:pPr>
            <a:r>
              <a:rPr lang="ru-RU" sz="2100" dirty="0" smtClean="0"/>
              <a:t>- наставническая </a:t>
            </a:r>
            <a:r>
              <a:rPr lang="ru-RU" sz="2100" dirty="0"/>
              <a:t>деятельность может быть учтена при проведении аттестации, конкурса на занятие вакантной должности (карьерный рост), выдвижении на профессиональные конкурсы педагогических работников, в том числе в качестве членов жюри; </a:t>
            </a:r>
          </a:p>
          <a:p>
            <a:pPr marL="0" indent="0" algn="just">
              <a:buNone/>
            </a:pPr>
            <a:r>
              <a:rPr lang="ru-RU" sz="2100" dirty="0" smtClean="0"/>
              <a:t>- награждение </a:t>
            </a:r>
            <a:r>
              <a:rPr lang="ru-RU" sz="2100" dirty="0"/>
              <a:t>наставников дипломами/благодарственными письмами, представление к награждению ведомственными наградами, поощрение в социальных программах.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99592" y="51470"/>
            <a:ext cx="7787208" cy="3854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Финансово-экономические условия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300192" y="1614794"/>
            <a:ext cx="2664296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ru-RU" sz="1300" dirty="0" smtClean="0"/>
              <a:t>- государственная </a:t>
            </a:r>
            <a:r>
              <a:rPr lang="ru-RU" sz="1300" dirty="0"/>
              <a:t>награда Российской Федерации - знак отличия "За наставничество" (вместе с "Положением о знаке отличия "За наставничество"), введенный в соответствии с Указом Президента Российской Федерации от 2 марта 2018 г. N 94 "Об учреждении знака отличия «За наставничество»;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ru-RU" sz="1300" dirty="0" smtClean="0"/>
              <a:t>- ведомственные </a:t>
            </a:r>
            <a:r>
              <a:rPr lang="ru-RU" sz="1300" dirty="0"/>
              <a:t>награды Минпросвещения России - нагрудные знаки "Почетный наставник" и "Молодость и Профессионализм", учрежденные приказом Минпросвещения России от 1 июля 2021 г. N 400 "О ведомственных наградах Министерства просвещения Российской Федерации".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664127" y="1140436"/>
            <a:ext cx="23723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/>
              <a:t>Стимулирующие  меры</a:t>
            </a:r>
          </a:p>
          <a:p>
            <a:pPr algn="ctr"/>
            <a:r>
              <a:rPr lang="ru-RU" sz="1100" b="1" dirty="0" smtClean="0"/>
              <a:t> общегосударственного значения</a:t>
            </a:r>
            <a:endParaRPr lang="ru-RU" sz="11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555776" y="1128275"/>
            <a:ext cx="35821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Публичное признание деятельности и заслуг наставников </a:t>
            </a:r>
            <a:endParaRPr lang="ru-RU" sz="1200" b="1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2E47-EF4D-46EA-9928-A93D05989DB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6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483518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Clr>
                <a:srgbClr val="000000"/>
              </a:buClr>
              <a:buSzPts val="1100"/>
            </a:pPr>
            <a:r>
              <a:rPr lang="ru-RU" sz="1400" b="1" dirty="0"/>
              <a:t>СИСТЕМА (ЦЕЛЕВАЯ МОДЕЛЬ) НАСТАВНИЧЕСТВА ПЕДАГОГИЧЕСКИХ РАБОТНИКОВ В ОБРАЗОВАТЕЛЬНЫХ ОРГАНИЗАЦИЯХ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B87E-4C12-4FA6-8E46-A6436D5F6D32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3" y="1446264"/>
            <a:ext cx="23042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I. </a:t>
            </a:r>
            <a:r>
              <a:rPr lang="ru-RU" sz="1600" dirty="0" smtClean="0"/>
              <a:t>Методологические </a:t>
            </a:r>
            <a:r>
              <a:rPr lang="ru-RU" sz="1600" dirty="0"/>
              <a:t>основы и ключевые положения системы (целевой модели) наставничества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6980" y="2931790"/>
            <a:ext cx="23642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/>
              <a:t>II. </a:t>
            </a:r>
            <a:r>
              <a:rPr lang="ru-RU" sz="1600" dirty="0" smtClean="0"/>
              <a:t>Цели</a:t>
            </a:r>
            <a:r>
              <a:rPr lang="ru-RU" sz="1600" dirty="0"/>
              <a:t>, задачи, принципы системы (целевой модели) наставничества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66060" y="1347614"/>
            <a:ext cx="5382072" cy="1322278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8" name="Прямоугольник 7"/>
          <p:cNvSpPr/>
          <p:nvPr/>
        </p:nvSpPr>
        <p:spPr>
          <a:xfrm>
            <a:off x="3538068" y="1347614"/>
            <a:ext cx="52824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Наставничество</a:t>
            </a:r>
            <a:r>
              <a:rPr lang="ru-RU" sz="1600" dirty="0"/>
              <a:t> - форма обеспечения профессионального становления, развития и адаптации к квалифицированному исполнению должностных обязанностей лиц, в отношении которых осуществляется </a:t>
            </a:r>
            <a:r>
              <a:rPr lang="ru-RU" sz="1600" dirty="0" smtClean="0"/>
              <a:t>наставничество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466060" y="2931790"/>
            <a:ext cx="54178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Педагогически</a:t>
            </a:r>
            <a:r>
              <a:rPr lang="ru-RU" sz="1600" b="1" dirty="0"/>
              <a:t>е</a:t>
            </a:r>
            <a:r>
              <a:rPr lang="ru-RU" sz="1600" b="1" dirty="0" smtClean="0"/>
              <a:t> работники </a:t>
            </a:r>
            <a:r>
              <a:rPr lang="ru-RU" sz="1600" dirty="0" smtClean="0"/>
              <a:t>- </a:t>
            </a:r>
            <a:r>
              <a:rPr lang="ru-RU" sz="1600" dirty="0"/>
              <a:t>работники образовательных организаций, перечисленные в постановлении Правительства Российской Федерации от 8 августа 2013 г. N 678 "Об 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</a:t>
            </a:r>
            <a:r>
              <a:rPr lang="ru-RU" sz="1600" dirty="0" smtClean="0"/>
              <a:t>"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66060" y="2859782"/>
            <a:ext cx="5417810" cy="1944216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</p:spTree>
    <p:extLst>
      <p:ext uri="{BB962C8B-B14F-4D97-AF65-F5344CB8AC3E}">
        <p14:creationId xmlns:p14="http://schemas.microsoft.com/office/powerpoint/2010/main" val="297499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899592" y="51470"/>
            <a:ext cx="7787208" cy="3854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/>
              <a:t>Психолого-педагогические условия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2506707"/>
            <a:ext cx="88569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ru-RU" dirty="0" smtClean="0"/>
              <a:t>определение совместимости наставнических пар/групп;</a:t>
            </a:r>
            <a:endParaRPr lang="ru-RU" dirty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dirty="0" smtClean="0"/>
              <a:t>психологическую поддержку формируемым парам наставников и наставляемых посредством проведения психологических тренингов, направленных на развитие эмпатических способностей, применения </a:t>
            </a:r>
            <a:r>
              <a:rPr lang="ru-RU" dirty="0" err="1" smtClean="0"/>
              <a:t>акмеологических</a:t>
            </a:r>
            <a:r>
              <a:rPr lang="ru-RU" dirty="0" smtClean="0"/>
              <a:t> практик, укрепляющих профессиональное здоровье специалистов, способствующих преодолению жизненных и профессиональных кризисов;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dirty="0" smtClean="0"/>
              <a:t>формирование психологической готовности наставляемого выйти на индивидуальную траекторию, которая поможет сформироваться неповторимому профессиональному почерку педагога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35392" y="771550"/>
            <a:ext cx="66290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Педагог-психолог</a:t>
            </a:r>
            <a:r>
              <a:rPr lang="ru-RU" dirty="0" smtClean="0"/>
              <a:t> и </a:t>
            </a:r>
            <a:r>
              <a:rPr lang="ru-RU" b="1" dirty="0" smtClean="0"/>
              <a:t>психологические службы </a:t>
            </a:r>
            <a:r>
              <a:rPr lang="ru-RU" dirty="0" smtClean="0"/>
              <a:t>при реализации программ наставничества </a:t>
            </a:r>
            <a:r>
              <a:rPr lang="ru-RU" b="1" dirty="0" smtClean="0"/>
              <a:t>обеспечивают:</a:t>
            </a:r>
            <a:r>
              <a:rPr lang="ru-RU" dirty="0" smtClean="0"/>
              <a:t> </a:t>
            </a:r>
          </a:p>
          <a:p>
            <a:pPr algn="just"/>
            <a:endParaRPr lang="ru-RU" dirty="0" smtClean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dirty="0" smtClean="0"/>
              <a:t>широкое использование методик и технологий рефлексивно-ценностного и эмоционально-ценностного отношения к участникам системы наставничества;</a:t>
            </a:r>
          </a:p>
        </p:txBody>
      </p:sp>
      <p:pic>
        <p:nvPicPr>
          <p:cNvPr id="13" name="Picture 34" descr="https://ic.pics.livejournal.com/dmitry_moiseyev/67640028/434056/434056_2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8256"/>
            <a:ext cx="2335392" cy="166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52E47-EF4D-46EA-9928-A93D05989DB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40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39752" y="26749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Риски внедрения системы наставничества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541841914"/>
              </p:ext>
            </p:extLst>
          </p:nvPr>
        </p:nvGraphicFramePr>
        <p:xfrm>
          <a:off x="251520" y="771550"/>
          <a:ext cx="88924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77385"/>
            <a:ext cx="1550169" cy="15134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63588" y="3902501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Тест Берна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716105" y="3127625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Социальная сеть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480447" y="2571750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Официальный сайт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809801" y="699542"/>
            <a:ext cx="360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Дополнительные материалы</a:t>
            </a: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312" y="843692"/>
            <a:ext cx="1512000" cy="1512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209" y="1313561"/>
            <a:ext cx="1512000" cy="1512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787208" cy="385491"/>
          </a:xfrm>
        </p:spPr>
        <p:txBody>
          <a:bodyPr>
            <a:noAutofit/>
          </a:bodyPr>
          <a:lstStyle/>
          <a:p>
            <a:pPr lvl="0"/>
            <a:r>
              <a:rPr lang="ru-RU" sz="2000" dirty="0"/>
              <a:t>Система (целевая модель) наставничества педагогических работников в образовательных организациях</a:t>
            </a:r>
            <a:endParaRPr lang="ru-RU" sz="2000" dirty="0">
              <a:latin typeface="PT Sans" panose="020B0503020203020204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977116"/>
            <a:ext cx="288032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/>
              <a:t>Наставник</a:t>
            </a:r>
            <a:r>
              <a:rPr lang="ru-RU" sz="1400" dirty="0"/>
              <a:t> - участник персонализированной программы наставничества, имеющий измеримые позитивные результаты профессиональной деятельности, готовый и способный организовать индивидуальную траекторию профессионального развития наставляемого на основе его профессиональных затруднений, также обладающий опытом и навыками, необходимыми для стимуляции и поддержки процессов самореализации и самосовершенствования </a:t>
            </a:r>
            <a:r>
              <a:rPr lang="ru-RU" sz="1400" dirty="0" smtClean="0"/>
              <a:t>наставляемого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8104" y="970721"/>
            <a:ext cx="347648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/>
              <a:t>Наставляемый</a:t>
            </a:r>
            <a:r>
              <a:rPr lang="ru-RU" sz="1400" dirty="0"/>
              <a:t> - участник персонализированной программы наставничества, который через взаимодействие с наставником и при его помощи и поддержке приобретает новый опыт, развивает необходимые навыки и компетенции, добивается предсказуемых результатов, преодолевая тем самым свои профессиональные </a:t>
            </a:r>
            <a:r>
              <a:rPr lang="ru-RU" sz="1400" dirty="0" smtClean="0"/>
              <a:t>затруднения: </a:t>
            </a:r>
          </a:p>
          <a:p>
            <a:pPr algn="just"/>
            <a:r>
              <a:rPr lang="ru-RU" sz="1400" dirty="0" smtClean="0"/>
              <a:t>(молодой </a:t>
            </a:r>
            <a:r>
              <a:rPr lang="ru-RU" sz="1400" dirty="0"/>
              <a:t>педагог, только пришедший в профессию; опытный педагог, испытывающий потребность в освоении новой технологии или приобретении новых навыков; новый педагог в коллективе; педагог, имеющий непедагогическое профильное образование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309655"/>
            <a:ext cx="2520280" cy="2486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13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787208" cy="385491"/>
          </a:xfrm>
        </p:spPr>
        <p:txBody>
          <a:bodyPr>
            <a:noAutofit/>
          </a:bodyPr>
          <a:lstStyle/>
          <a:p>
            <a:pPr lvl="0"/>
            <a:r>
              <a:rPr lang="ru-RU" sz="2000" dirty="0" smtClean="0"/>
              <a:t>Методологическая основа </a:t>
            </a:r>
            <a:r>
              <a:rPr lang="ru-RU" sz="2000" dirty="0"/>
              <a:t>системы наставничества</a:t>
            </a:r>
            <a:endParaRPr lang="ru-RU" sz="2000" dirty="0">
              <a:latin typeface="PT Sans" panose="020B0503020203020204" pitchFamily="34" charset="-5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491630"/>
            <a:ext cx="1800200" cy="28931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Социальный институт, обеспечивающий </a:t>
            </a:r>
            <a:r>
              <a:rPr lang="ru-RU" sz="1400" dirty="0"/>
              <a:t>передачу социально значимого профессионального и личностного опыта, системы смыслов и ценностей новым поколениям педагогических работников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694294"/>
            <a:ext cx="1637928" cy="267765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Дополнительное профессиональное образование, которое </a:t>
            </a:r>
            <a:r>
              <a:rPr lang="ru-RU" sz="1400" dirty="0"/>
              <a:t>обеспечивает непрерывное </a:t>
            </a:r>
            <a:r>
              <a:rPr lang="ru-RU" sz="1400" dirty="0" smtClean="0"/>
              <a:t>профессиональное </a:t>
            </a:r>
            <a:r>
              <a:rPr lang="ru-RU" sz="1400" dirty="0"/>
              <a:t>образование педагогов в различных формах повышения их </a:t>
            </a:r>
            <a:r>
              <a:rPr lang="ru-RU" sz="1400" dirty="0" smtClean="0"/>
              <a:t>квалификации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11959" y="1518815"/>
            <a:ext cx="4752525" cy="738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Методическая  работа ОО </a:t>
            </a:r>
          </a:p>
          <a:p>
            <a:pPr algn="ctr"/>
            <a:r>
              <a:rPr lang="ru-RU" sz="1400" dirty="0" smtClean="0"/>
              <a:t>по совершенствованию </a:t>
            </a:r>
            <a:r>
              <a:rPr lang="ru-RU" sz="1400" dirty="0"/>
              <a:t>педагогического мастерства </a:t>
            </a:r>
            <a:r>
              <a:rPr lang="ru-RU" sz="1400" dirty="0" smtClean="0"/>
              <a:t>работников: 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795372"/>
            <a:ext cx="7200800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СИСТЕМА (ЦЕЛЕВАЯ МОДЕЛЬ) НАСТАВНИЧЕСТВА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32240" y="4209350"/>
            <a:ext cx="1858514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/>
              <a:t>- обмен </a:t>
            </a:r>
            <a:r>
              <a:rPr lang="ru-RU" sz="1200" dirty="0"/>
              <a:t>опытом между членами педагогического коллектива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40657" y="2408570"/>
            <a:ext cx="1932417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/>
              <a:t>- работа </a:t>
            </a:r>
            <a:r>
              <a:rPr lang="ru-RU" sz="1200" dirty="0"/>
              <a:t>с молодыми специалистами;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427985" y="3147814"/>
            <a:ext cx="1944216" cy="83099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/>
              <a:t>- деятельность </a:t>
            </a:r>
            <a:r>
              <a:rPr lang="ru-RU" sz="1200" dirty="0"/>
              <a:t>по адаптации педагогических кадров в новой организации;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433269" y="4227934"/>
            <a:ext cx="1939295" cy="83099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/>
              <a:t>- работа </a:t>
            </a:r>
            <a:r>
              <a:rPr lang="ru-RU" sz="1200" dirty="0"/>
              <a:t>с педагогическими кадрами при вхождении в новую должность;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732240" y="3345254"/>
            <a:ext cx="1858515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/>
              <a:t>- организация </a:t>
            </a:r>
            <a:r>
              <a:rPr lang="ru-RU" sz="1200" dirty="0"/>
              <a:t>работы с кадрами по итогам аттестации;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745934" y="2409150"/>
            <a:ext cx="1858514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/>
              <a:t>- обучение </a:t>
            </a:r>
            <a:r>
              <a:rPr lang="ru-RU" sz="1200" dirty="0"/>
              <a:t>при введении новых технологий и инноваций; </a:t>
            </a:r>
          </a:p>
        </p:txBody>
      </p:sp>
      <p:cxnSp>
        <p:nvCxnSpPr>
          <p:cNvPr id="20" name="Прямая со стрелкой 19"/>
          <p:cNvCxnSpPr>
            <a:endCxn id="7" idx="0"/>
          </p:cNvCxnSpPr>
          <p:nvPr/>
        </p:nvCxnSpPr>
        <p:spPr>
          <a:xfrm flipH="1">
            <a:off x="1079612" y="1164704"/>
            <a:ext cx="2844316" cy="3269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3275856" y="1164704"/>
            <a:ext cx="1152128" cy="5295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004048" y="1164704"/>
            <a:ext cx="1872208" cy="3269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7740352" y="2257479"/>
            <a:ext cx="0" cy="1510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211959" y="2257479"/>
            <a:ext cx="0" cy="28860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Прямая со стрелкой 2047"/>
          <p:cNvCxnSpPr>
            <a:endCxn id="14" idx="1"/>
          </p:cNvCxnSpPr>
          <p:nvPr/>
        </p:nvCxnSpPr>
        <p:spPr>
          <a:xfrm>
            <a:off x="4211959" y="2639402"/>
            <a:ext cx="228698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1" name="Прямая со стрелкой 2050"/>
          <p:cNvCxnSpPr>
            <a:endCxn id="15" idx="1"/>
          </p:cNvCxnSpPr>
          <p:nvPr/>
        </p:nvCxnSpPr>
        <p:spPr>
          <a:xfrm>
            <a:off x="4211959" y="3563312"/>
            <a:ext cx="216026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3" name="Прямая со стрелкой 2052"/>
          <p:cNvCxnSpPr/>
          <p:nvPr/>
        </p:nvCxnSpPr>
        <p:spPr>
          <a:xfrm>
            <a:off x="4211959" y="4578682"/>
            <a:ext cx="2160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1" name="Прямая соединительная линия 2060"/>
          <p:cNvCxnSpPr/>
          <p:nvPr/>
        </p:nvCxnSpPr>
        <p:spPr>
          <a:xfrm>
            <a:off x="8964484" y="2257479"/>
            <a:ext cx="0" cy="28860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3" name="Прямая со стрелкой 2062"/>
          <p:cNvCxnSpPr/>
          <p:nvPr/>
        </p:nvCxnSpPr>
        <p:spPr>
          <a:xfrm flipH="1">
            <a:off x="8604448" y="2639402"/>
            <a:ext cx="3600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8604448" y="4578682"/>
            <a:ext cx="3600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8578040" y="3577191"/>
            <a:ext cx="3600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78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787208" cy="385491"/>
          </a:xfrm>
        </p:spPr>
        <p:txBody>
          <a:bodyPr>
            <a:noAutofit/>
          </a:bodyPr>
          <a:lstStyle/>
          <a:p>
            <a:r>
              <a:rPr lang="ru-RU" sz="2400" dirty="0" smtClean="0"/>
              <a:t>Особенности </a:t>
            </a:r>
            <a:r>
              <a:rPr lang="ru-RU" sz="2400" dirty="0"/>
              <a:t>системы </a:t>
            </a:r>
            <a:r>
              <a:rPr lang="ru-RU" sz="2400" dirty="0" smtClean="0"/>
              <a:t>наставничества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7267" y="762258"/>
            <a:ext cx="8899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- </a:t>
            </a:r>
            <a:r>
              <a:rPr lang="ru-RU" b="1" i="1" dirty="0"/>
              <a:t>субъект-субъектное взаимодействие </a:t>
            </a:r>
            <a:r>
              <a:rPr lang="ru-RU" dirty="0"/>
              <a:t>наставника и наставляемого;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019" y="1140882"/>
            <a:ext cx="89114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</a:t>
            </a:r>
            <a:r>
              <a:rPr lang="ru-RU" b="1" i="1" dirty="0" smtClean="0"/>
              <a:t>личностно-ориентированная</a:t>
            </a:r>
            <a:r>
              <a:rPr lang="ru-RU" dirty="0" smtClean="0"/>
              <a:t> </a:t>
            </a:r>
            <a:r>
              <a:rPr lang="ru-RU" dirty="0"/>
              <a:t>направленность;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8104" y="2451541"/>
            <a:ext cx="89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- </a:t>
            </a:r>
            <a:r>
              <a:rPr lang="ru-RU" b="1" i="1" dirty="0"/>
              <a:t>интеграция в национальную систему профессионального роста </a:t>
            </a:r>
            <a:r>
              <a:rPr lang="ru-RU" dirty="0"/>
              <a:t>педагогических работников Российской Федерации, включая национальную систему учительского роста; единую федеральную систему научно-методического сопровождения педагогических работников и управленческих кадров;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0580" y="4373691"/>
            <a:ext cx="8905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- опора на </a:t>
            </a:r>
            <a:r>
              <a:rPr lang="ru-RU" b="1" i="1" dirty="0"/>
              <a:t>лучший отечественный и зарубежный опыт </a:t>
            </a:r>
            <a:r>
              <a:rPr lang="ru-RU" dirty="0"/>
              <a:t>наставничества педагогов с учетом государственной политики в сфере образования;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7956" y="3725619"/>
            <a:ext cx="8948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- направленность на оказание </a:t>
            </a:r>
            <a:r>
              <a:rPr lang="ru-RU" b="1" i="1" dirty="0"/>
              <a:t>всесторонней помощи </a:t>
            </a:r>
            <a:r>
              <a:rPr lang="ru-RU" dirty="0"/>
              <a:t>педагогическим работникам посредством разнообразных форм и видов наставничества.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4384" y="1502925"/>
            <a:ext cx="89641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выстраивание практик наставничества с использованием </a:t>
            </a:r>
            <a:r>
              <a:rPr lang="ru-RU" b="1" i="1" dirty="0"/>
              <a:t>интернет-среды</a:t>
            </a:r>
            <a:r>
              <a:rPr lang="ru-RU" dirty="0"/>
              <a:t>, расширение возможности получения поддержки наставников в масштабах всей страны, региона, муниципалитета;</a:t>
            </a:r>
          </a:p>
        </p:txBody>
      </p:sp>
    </p:spTree>
    <p:extLst>
      <p:ext uri="{BB962C8B-B14F-4D97-AF65-F5344CB8AC3E}">
        <p14:creationId xmlns:p14="http://schemas.microsoft.com/office/powerpoint/2010/main" val="189387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787208" cy="385491"/>
          </a:xfrm>
        </p:spPr>
        <p:txBody>
          <a:bodyPr>
            <a:noAutofit/>
          </a:bodyPr>
          <a:lstStyle/>
          <a:p>
            <a:r>
              <a:rPr lang="ru-RU" sz="2400" dirty="0" smtClean="0"/>
              <a:t>Цели и задачи системы наставничества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3054" y="736497"/>
            <a:ext cx="88934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/>
              <a:t>Цель</a:t>
            </a:r>
            <a:r>
              <a:rPr lang="ru-RU" sz="1600" dirty="0"/>
              <a:t> </a:t>
            </a:r>
            <a:r>
              <a:rPr lang="ru-RU" sz="1600" dirty="0" smtClean="0"/>
              <a:t>- </a:t>
            </a:r>
            <a:r>
              <a:rPr lang="ru-RU" sz="1600" dirty="0"/>
              <a:t>создание системы правовых, организационно-педагогических, учебно-методических, управленческих, финансовых условий и механизмов развития наставничества в образовательных организациях для обеспечения непрерывного профессионального роста и профессионального самоопределения педагогических работников, самореализации и закрепления в профессии, включая молодых/начинающих педагогов.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7519" y="1995686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/>
              <a:t>Задачи: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518" y="2283718"/>
            <a:ext cx="887897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 smtClean="0"/>
              <a:t>содействовать </a:t>
            </a:r>
            <a:r>
              <a:rPr lang="ru-RU" sz="1600" dirty="0"/>
              <a:t>повышению правового и социально-профессионального статуса наставников, соблюдению гарантий профессиональных прав и свобод наставляемых; </a:t>
            </a:r>
            <a:endParaRPr lang="ru-RU" sz="1600" dirty="0" smtClean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 smtClean="0"/>
              <a:t>обеспечивать </a:t>
            </a:r>
            <a:r>
              <a:rPr lang="ru-RU" sz="1600" dirty="0"/>
              <a:t>соответствующую помощь в формировании межшкольной цифровой информационно-коммуникативной среды наставничества, взаимодействия административно-управленческих (вертикальных) методов и самоорганизующихся </a:t>
            </a:r>
            <a:r>
              <a:rPr lang="ru-RU" sz="1600" dirty="0" err="1"/>
              <a:t>недирективных</a:t>
            </a:r>
            <a:r>
              <a:rPr lang="ru-RU" sz="1600" dirty="0"/>
              <a:t> (горизонтальных) инициатив;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 smtClean="0"/>
              <a:t>оказывать </a:t>
            </a:r>
            <a:r>
              <a:rPr lang="ru-RU" sz="1600" dirty="0"/>
              <a:t>методическую помощь в реализации различных форм и видов наставничества педагогических работников в образовательных организациях;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1600" dirty="0" smtClean="0"/>
              <a:t>способствовать </a:t>
            </a:r>
            <a:r>
              <a:rPr lang="ru-RU" sz="1600" dirty="0"/>
              <a:t>формированию единого научно-методического сопровождения педагогических работников, развитию стратегических партнерских отношений в сфере наставничества на институциональном и </a:t>
            </a:r>
            <a:r>
              <a:rPr lang="ru-RU" sz="1600" dirty="0" err="1"/>
              <a:t>внеинституциональном</a:t>
            </a:r>
            <a:r>
              <a:rPr lang="ru-RU" sz="1600" dirty="0"/>
              <a:t> уровнях.</a:t>
            </a:r>
          </a:p>
        </p:txBody>
      </p:sp>
    </p:spTree>
    <p:extLst>
      <p:ext uri="{BB962C8B-B14F-4D97-AF65-F5344CB8AC3E}">
        <p14:creationId xmlns:p14="http://schemas.microsoft.com/office/powerpoint/2010/main" val="28765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787208" cy="385491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Принципы системы наставничества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7092" y="843558"/>
            <a:ext cx="4764948" cy="206210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/>
              <a:t>принцип </a:t>
            </a:r>
            <a:r>
              <a:rPr lang="ru-RU" sz="1600" dirty="0"/>
              <a:t>добровольности, соблюдения прав и свобод, равенства педагогов предполагает приоритет и уважение интересов личности и личностного развития педагогов, добровольность их участия в наставнической деятельности, признание равного социального статуса педагогических работников, независимо от ролевой позиции в системе наставничества;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7092" y="3075806"/>
            <a:ext cx="4764948" cy="181588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/>
              <a:t>принцип </a:t>
            </a:r>
            <a:r>
              <a:rPr lang="ru-RU" sz="1600" dirty="0"/>
              <a:t>индивидуализации и персонализации направлен на признание способности личности к саморазвитию в качестве естественной, изначально присущей человеку потребности и возможности; на сохранение индивидуальных приоритетов в формировании наставляемым собственной траектории развития;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843558"/>
            <a:ext cx="3851920" cy="13234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/>
              <a:t>принцип </a:t>
            </a:r>
            <a:r>
              <a:rPr lang="ru-RU" sz="1600" dirty="0"/>
              <a:t>вариативности предполагает возможность образовательных организаций выбирать наиболее подходящие для конкретных условий формы и виды наставничества;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48064" y="2355726"/>
            <a:ext cx="3851920" cy="25545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1600" dirty="0" smtClean="0"/>
              <a:t>принцип </a:t>
            </a:r>
            <a:r>
              <a:rPr lang="ru-RU" sz="1600" dirty="0"/>
              <a:t>системности и стратегической целостности предполагает разработку и реализацию системы (целевой модели) наставничества с максимальным охватом всех необходимых структур системы образования на федеральном, региональном, муниципальном и институциональном уровнях.</a:t>
            </a:r>
          </a:p>
        </p:txBody>
      </p:sp>
    </p:spTree>
    <p:extLst>
      <p:ext uri="{BB962C8B-B14F-4D97-AF65-F5344CB8AC3E}">
        <p14:creationId xmlns:p14="http://schemas.microsoft.com/office/powerpoint/2010/main" val="392860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MSShafigullin\Desktop\Проекты\Брендбук\Готовый ББ\Логотипы в png\2_Logo_whit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28" y="720210"/>
            <a:ext cx="2198807" cy="29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9872" y="483518"/>
            <a:ext cx="54726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/>
              <a:t>ОСНОВНЫЕ ЭТАПЫ ВНЕДРЕНИЯ (ПРИМЕНЕНИЯ) И РЕАЛИЗАЦИИ СИСТЕМЫ (ЦЕЛЕВОЙ МОДЕЛИ) НАСТАВНИЧЕСТВА ПЕДАГОГИЧЕСКИХ РАБОТНИКОВ В ОБРАЗОВАТЕЛЬНОЙ ОРГАНИЗАЦИИ </a:t>
            </a:r>
            <a:endParaRPr lang="ru-RU" sz="1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7B87E-4C12-4FA6-8E46-A6436D5F6D32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48051" y="1419622"/>
            <a:ext cx="86409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Процесс внедрения </a:t>
            </a:r>
            <a:r>
              <a:rPr lang="ru-RU" sz="2000" dirty="0"/>
              <a:t>(</a:t>
            </a:r>
            <a:r>
              <a:rPr lang="ru-RU" sz="2000" dirty="0" smtClean="0"/>
              <a:t>применения) </a:t>
            </a:r>
            <a:r>
              <a:rPr lang="ru-RU" sz="2000" dirty="0"/>
              <a:t>и </a:t>
            </a:r>
            <a:r>
              <a:rPr lang="ru-RU" sz="2000" dirty="0" smtClean="0"/>
              <a:t>реализации системы </a:t>
            </a:r>
            <a:r>
              <a:rPr lang="ru-RU" sz="2000" dirty="0"/>
              <a:t>наставничества условно можно разделить на три основных этапа: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/>
              <a:t>подготовительный,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/>
              <a:t>основной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/>
              <a:t>заключительный.</a:t>
            </a:r>
          </a:p>
        </p:txBody>
      </p:sp>
    </p:spTree>
    <p:extLst>
      <p:ext uri="{BB962C8B-B14F-4D97-AF65-F5344CB8AC3E}">
        <p14:creationId xmlns:p14="http://schemas.microsoft.com/office/powerpoint/2010/main" val="297499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787208" cy="385491"/>
          </a:xfrm>
        </p:spPr>
        <p:txBody>
          <a:bodyPr>
            <a:noAutofit/>
          </a:bodyPr>
          <a:lstStyle/>
          <a:p>
            <a:r>
              <a:rPr lang="ru-RU" sz="1600" dirty="0"/>
              <a:t>Основные этапы внедрения (применения) и реализации системы (целевой модели) </a:t>
            </a:r>
            <a:r>
              <a:rPr lang="ru-RU" sz="1600" dirty="0" smtClean="0"/>
              <a:t>наставничества (СН) </a:t>
            </a:r>
            <a:r>
              <a:rPr lang="ru-RU" sz="1600" dirty="0"/>
              <a:t>педагогических работников в образовательной организации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0655" y="699542"/>
            <a:ext cx="20422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</a:rPr>
              <a:t>Подготовительный этап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504" y="1007319"/>
            <a:ext cx="89712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обеспечение </a:t>
            </a:r>
            <a:r>
              <a:rPr lang="ru-RU" sz="1200" dirty="0"/>
              <a:t>нормативного правового оформления внедрения </a:t>
            </a:r>
            <a:r>
              <a:rPr lang="ru-RU" sz="1200" dirty="0" smtClean="0"/>
              <a:t>СН; </a:t>
            </a:r>
            <a:endParaRPr lang="ru-RU" sz="1200" dirty="0"/>
          </a:p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организационно-методическое </a:t>
            </a:r>
            <a:r>
              <a:rPr lang="ru-RU" sz="1200" dirty="0"/>
              <a:t>и информационно-методическое обеспечение процесса реализации </a:t>
            </a:r>
            <a:r>
              <a:rPr lang="ru-RU" sz="1200" dirty="0" smtClean="0"/>
              <a:t>СН;</a:t>
            </a:r>
            <a:endParaRPr lang="ru-RU" sz="1200" dirty="0"/>
          </a:p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информирование </a:t>
            </a:r>
            <a:r>
              <a:rPr lang="ru-RU" sz="1200" dirty="0"/>
              <a:t>педагогического коллектива о подготовке к внедрению </a:t>
            </a:r>
            <a:r>
              <a:rPr lang="ru-RU" sz="1200" dirty="0" smtClean="0"/>
              <a:t>СН;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формирование Совета (методического объединения) наставников (</a:t>
            </a:r>
            <a:r>
              <a:rPr lang="ru-RU" sz="1200" dirty="0"/>
              <a:t>участвует в определении задач, форм и видов наставничества, планируемых </a:t>
            </a:r>
            <a:r>
              <a:rPr lang="ru-RU" sz="1200" dirty="0" smtClean="0"/>
              <a:t>результатов) </a:t>
            </a:r>
            <a:r>
              <a:rPr lang="ru-RU" sz="1200" dirty="0"/>
              <a:t>и </a:t>
            </a:r>
            <a:r>
              <a:rPr lang="ru-RU" sz="1200" dirty="0" smtClean="0"/>
              <a:t>выборы </a:t>
            </a:r>
            <a:r>
              <a:rPr lang="ru-RU" sz="1200" dirty="0"/>
              <a:t>куратора, отвечающего за реализацию персонализированных программ </a:t>
            </a:r>
            <a:r>
              <a:rPr lang="ru-RU" sz="1200" dirty="0" smtClean="0"/>
              <a:t>наставничества;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разработка Дорожной карты </a:t>
            </a:r>
            <a:r>
              <a:rPr lang="ru-RU" sz="1200" dirty="0"/>
              <a:t>по реализации </a:t>
            </a:r>
            <a:r>
              <a:rPr lang="ru-RU" sz="1200" dirty="0" smtClean="0"/>
              <a:t>СН с </a:t>
            </a:r>
            <a:r>
              <a:rPr lang="ru-RU" sz="1200" dirty="0"/>
              <a:t>указанием конкретных мероприятий, сроков исполнения и ответственных, необходимых для реализации ресурсов с учетом имеющихся профессиональных </a:t>
            </a:r>
            <a:r>
              <a:rPr lang="ru-RU" sz="1200" dirty="0" smtClean="0"/>
              <a:t>затруднений.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2571750"/>
            <a:ext cx="893488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определение </a:t>
            </a:r>
            <a:r>
              <a:rPr lang="ru-RU" sz="1200" dirty="0"/>
              <a:t>пар наставник/наставляемый, </a:t>
            </a:r>
            <a:endParaRPr lang="ru-RU" sz="1200" dirty="0" smtClean="0"/>
          </a:p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организация </a:t>
            </a:r>
            <a:r>
              <a:rPr lang="ru-RU" sz="1200" dirty="0"/>
              <a:t>непосредственного взаимодействия наставника и наставляемого в рамках реализации персонализированной программы наставничества через различные формы и виды наставничества (в том числе дистанционные), </a:t>
            </a:r>
            <a:endParaRPr lang="ru-RU" sz="1200" dirty="0" smtClean="0"/>
          </a:p>
          <a:p>
            <a:pPr marL="171450" indent="-171450">
              <a:buFont typeface="Wingdings" pitchFamily="2" charset="2"/>
              <a:buChar char="Ø"/>
            </a:pPr>
            <a:r>
              <a:rPr lang="ru-RU" sz="1200" dirty="0" smtClean="0"/>
              <a:t>взаимное </a:t>
            </a:r>
            <a:r>
              <a:rPr lang="ru-RU" sz="1200" dirty="0"/>
              <a:t>обогащение профессиональным опытом и наращивание компетенций с привлечением в том числе ресурсов социального партнерства.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73465" y="2355726"/>
            <a:ext cx="13701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</a:rPr>
              <a:t>Основной этап 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7504" y="3795886"/>
            <a:ext cx="88827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 typeface="Wingdings" pitchFamily="2" charset="2"/>
              <a:buChar char="Ø"/>
            </a:pPr>
            <a:r>
              <a:rPr lang="ru-RU" sz="1200" dirty="0" smtClean="0"/>
              <a:t>мониторинг </a:t>
            </a:r>
            <a:r>
              <a:rPr lang="ru-RU" sz="1200" dirty="0"/>
              <a:t>результатов внедрения (применения) </a:t>
            </a:r>
            <a:r>
              <a:rPr lang="ru-RU" sz="1200" dirty="0" smtClean="0"/>
              <a:t>СН;</a:t>
            </a:r>
          </a:p>
          <a:p>
            <a:pPr marL="228600" indent="-228600">
              <a:buFont typeface="Wingdings" pitchFamily="2" charset="2"/>
              <a:buChar char="Ø"/>
            </a:pPr>
            <a:r>
              <a:rPr lang="ru-RU" sz="1200" dirty="0" smtClean="0"/>
              <a:t>рефлексия </a:t>
            </a:r>
            <a:r>
              <a:rPr lang="ru-RU" sz="1200" dirty="0"/>
              <a:t>(</a:t>
            </a:r>
            <a:r>
              <a:rPr lang="ru-RU" sz="1200" dirty="0" err="1" smtClean="0"/>
              <a:t>саморефлексия</a:t>
            </a:r>
            <a:r>
              <a:rPr lang="ru-RU" sz="1200" dirty="0" smtClean="0"/>
              <a:t>);</a:t>
            </a:r>
          </a:p>
          <a:p>
            <a:pPr marL="228600" indent="-228600">
              <a:buFont typeface="Wingdings" pitchFamily="2" charset="2"/>
              <a:buChar char="Ø"/>
            </a:pPr>
            <a:r>
              <a:rPr lang="ru-RU" sz="1200" dirty="0" smtClean="0"/>
              <a:t>поощрение </a:t>
            </a:r>
            <a:r>
              <a:rPr lang="ru-RU" sz="1200" dirty="0"/>
              <a:t>наставников и наставляемых, которые добились существенных профессиональных успехов, </a:t>
            </a:r>
            <a:endParaRPr lang="ru-RU" sz="1200" dirty="0" smtClean="0"/>
          </a:p>
          <a:p>
            <a:pPr marL="228600" indent="-228600">
              <a:buFont typeface="Wingdings" pitchFamily="2" charset="2"/>
              <a:buChar char="Ø"/>
            </a:pPr>
            <a:r>
              <a:rPr lang="ru-RU" sz="1200" dirty="0" smtClean="0"/>
              <a:t>диссеминация </a:t>
            </a:r>
            <a:r>
              <a:rPr lang="ru-RU" sz="1200" dirty="0"/>
              <a:t>лучшего </a:t>
            </a:r>
            <a:r>
              <a:rPr lang="ru-RU" sz="1200" dirty="0" smtClean="0"/>
              <a:t>опыта;</a:t>
            </a:r>
          </a:p>
          <a:p>
            <a:pPr marL="228600" indent="-228600">
              <a:buFont typeface="Wingdings" pitchFamily="2" charset="2"/>
              <a:buChar char="Ø"/>
            </a:pPr>
            <a:r>
              <a:rPr lang="ru-RU" sz="1200" dirty="0" smtClean="0"/>
              <a:t>планирование следующих </a:t>
            </a:r>
            <a:r>
              <a:rPr lang="ru-RU" sz="1200" dirty="0"/>
              <a:t>этапов развития </a:t>
            </a:r>
            <a:r>
              <a:rPr lang="ru-RU" sz="1200" dirty="0" smtClean="0"/>
              <a:t>СН с </a:t>
            </a:r>
            <a:r>
              <a:rPr lang="ru-RU" sz="1200" dirty="0"/>
              <a:t>учетом имеющегося опыта и новых задач, запросов от наставляемых.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3560117"/>
            <a:ext cx="19415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</a:rPr>
              <a:t>Заключительный этап</a:t>
            </a:r>
            <a:r>
              <a:rPr lang="ru-RU" sz="1400" dirty="0">
                <a:solidFill>
                  <a:prstClr val="black"/>
                </a:solidFill>
              </a:rPr>
              <a:t> 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A3B3F-69E8-476E-A099-57001D4238F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13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3468</Words>
  <Application>Microsoft Office PowerPoint</Application>
  <PresentationFormat>Экран (16:9)</PresentationFormat>
  <Paragraphs>266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Система (целевая модель) наставничества педагогических работников в образовательных организациях</vt:lpstr>
      <vt:lpstr>Методологическая основа системы наставничества</vt:lpstr>
      <vt:lpstr>Особенности системы наставничества</vt:lpstr>
      <vt:lpstr>Цели и задачи системы наставничества</vt:lpstr>
      <vt:lpstr>Принципы системы наставничества</vt:lpstr>
      <vt:lpstr>Презентация PowerPoint</vt:lpstr>
      <vt:lpstr>Основные этапы внедрения (применения) и реализации системы (целевой модели) наставничества (СН) педагогических работников в образовательной организации </vt:lpstr>
      <vt:lpstr>Мониторинг внедрения (применения) СН</vt:lpstr>
      <vt:lpstr>Планируемые результаты внедрения и реализации СН педагогических работников в образовательной организации</vt:lpstr>
      <vt:lpstr>Презентация PowerPoint</vt:lpstr>
      <vt:lpstr>Презентация PowerPoint</vt:lpstr>
      <vt:lpstr>Кадровые условия и ресурсы</vt:lpstr>
      <vt:lpstr>Презентация PowerPoint</vt:lpstr>
      <vt:lpstr>Презентация PowerPoint</vt:lpstr>
      <vt:lpstr>Презентация PowerPoint</vt:lpstr>
      <vt:lpstr>Материально-технические условия и ресурсы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KPFU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Машанина Елена Борисовна</dc:creator>
  <cp:lastModifiedBy>Rab</cp:lastModifiedBy>
  <cp:revision>30</cp:revision>
  <cp:lastPrinted>2023-12-18T07:50:57Z</cp:lastPrinted>
  <dcterms:created xsi:type="dcterms:W3CDTF">2023-08-25T11:29:12Z</dcterms:created>
  <dcterms:modified xsi:type="dcterms:W3CDTF">2023-12-18T14:27:26Z</dcterms:modified>
</cp:coreProperties>
</file>